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Nunito"/>
      <p:regular r:id="rId28"/>
      <p:bold r:id="rId29"/>
      <p:italic r:id="rId30"/>
      <p:boldItalic r:id="rId31"/>
    </p:embeddedFont>
    <p:embeddedFont>
      <p:font typeface="Maven Pro"/>
      <p:regular r:id="rId32"/>
      <p:bold r:id="rId33"/>
    </p:embeddedFont>
    <p:embeddedFont>
      <p:font typeface="Pacifico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hMkm22JdZ9H1kYwKu8K41T/f9V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Nuni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boldItalic.fntdata"/><Relationship Id="rId30" Type="http://schemas.openxmlformats.org/officeDocument/2006/relationships/font" Target="fonts/Nunito-italic.fntdata"/><Relationship Id="rId11" Type="http://schemas.openxmlformats.org/officeDocument/2006/relationships/slide" Target="slides/slide6.xml"/><Relationship Id="rId33" Type="http://schemas.openxmlformats.org/officeDocument/2006/relationships/font" Target="fonts/MavenPro-bold.fntdata"/><Relationship Id="rId10" Type="http://schemas.openxmlformats.org/officeDocument/2006/relationships/slide" Target="slides/slide5.xml"/><Relationship Id="rId32" Type="http://schemas.openxmlformats.org/officeDocument/2006/relationships/font" Target="fonts/MavenPro-regular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Pacifico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34777c6ba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1534777c6b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5c3af2e71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5c3af2e71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44c5f27627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144c5f2762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44c5f27627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144c5f2762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44c5f27627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144c5f2762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44c5f27627_0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144c5f2762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44c5f27627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144c5f2762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44c5f27627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144c5f2762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44c5f27627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144c5f2762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534777c6ba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1534777c6b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5c5d0003b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5c5d0003b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c5d0003b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c5d0003b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1" name="Google Shape;33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1361875fc97_0_553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g1361875fc97_0_553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2" name="Google Shape;12;g1361875fc97_0_553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g1361875fc97_0_55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4;g1361875fc97_0_553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g1361875fc97_0_553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g1361875fc97_0_553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g1361875fc97_0_553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g1361875fc97_0_553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g1361875fc97_0_553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g1361875fc97_0_553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g1361875fc97_0_553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g1361875fc97_0_553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g1361875fc97_0_55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g1361875fc97_0_553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g1361875fc97_0_553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g1361875fc97_0_553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g1361875fc97_0_553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g1361875fc97_0_553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Google Shape;29;g1361875fc97_0_553"/>
          <p:cNvGrpSpPr/>
          <p:nvPr/>
        </p:nvGrpSpPr>
        <p:grpSpPr>
          <a:xfrm>
            <a:off x="5043503" y="0"/>
            <a:ext cx="3814072" cy="3839101"/>
            <a:chOff x="5043503" y="0"/>
            <a:chExt cx="3814072" cy="3839101"/>
          </a:xfrm>
        </p:grpSpPr>
        <p:sp>
          <p:nvSpPr>
            <p:cNvPr id="30" name="Google Shape;30;g1361875fc97_0_553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g1361875fc97_0_553"/>
            <p:cNvSpPr/>
            <p:nvPr/>
          </p:nvSpPr>
          <p:spPr>
            <a:xfrm rot="-9830444">
              <a:off x="6469759" y="3480727"/>
              <a:ext cx="320148" cy="320148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g1361875fc97_0_553"/>
            <p:cNvGrpSpPr/>
            <p:nvPr/>
          </p:nvGrpSpPr>
          <p:grpSpPr>
            <a:xfrm>
              <a:off x="7647815" y="2704283"/>
              <a:ext cx="635220" cy="635219"/>
              <a:chOff x="6725724" y="2701260"/>
              <a:chExt cx="1208101" cy="1208100"/>
            </a:xfrm>
          </p:grpSpPr>
          <p:sp>
            <p:nvSpPr>
              <p:cNvPr id="33" name="Google Shape;33;g1361875fc97_0_55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g1361875fc97_0_553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g1361875fc97_0_553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Google Shape;36;g1361875fc97_0_553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g1361875fc97_0_553"/>
            <p:cNvGrpSpPr/>
            <p:nvPr/>
          </p:nvGrpSpPr>
          <p:grpSpPr>
            <a:xfrm>
              <a:off x="7952718" y="179238"/>
              <a:ext cx="873165" cy="873002"/>
              <a:chOff x="7754428" y="208725"/>
              <a:chExt cx="541800" cy="541800"/>
            </a:xfrm>
          </p:grpSpPr>
          <p:sp>
            <p:nvSpPr>
              <p:cNvPr id="38" name="Google Shape;38;g1361875fc97_0_55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g1361875fc97_0_553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g1361875fc97_0_553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g1361875fc97_0_553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g1361875fc97_0_553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g1361875fc97_0_55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g1361875fc97_0_553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1361875fc97_0_553"/>
            <p:cNvSpPr/>
            <p:nvPr/>
          </p:nvSpPr>
          <p:spPr>
            <a:xfrm rot="-9830444">
              <a:off x="6469759" y="3480726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g1361875fc97_0_55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g1361875fc97_0_55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g1361875fc97_0_55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61875fc97_0_8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g1361875fc97_0_6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1" name="Google Shape;51;g1361875fc97_0_62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g1361875fc97_0_62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g1361875fc97_0_6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g1361875fc97_0_628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g1361875fc97_0_62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g1361875fc97_0_643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58" name="Google Shape;58;g1361875fc97_0_64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1361875fc97_0_64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g1361875fc97_0_64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g1361875fc97_0_64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g1361875fc97_0_593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64" name="Google Shape;64;g1361875fc97_0_59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65" name="Google Shape;65;g1361875fc97_0_59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g1361875fc97_0_59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g1361875fc97_0_59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8" name="Google Shape;68;g1361875fc97_0_59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g1361875fc97_0_59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g1361875fc97_0_59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g1361875fc97_0_59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72" name="Google Shape;72;g1361875fc97_0_59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g1361875fc97_0_59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g1361875fc97_0_59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g1361875fc97_0_59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" name="Google Shape;76;g1361875fc97_0_593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77" name="Google Shape;77;g1361875fc97_0_59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8" name="Google Shape;78;g1361875fc97_0_59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g1361875fc97_0_59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Google Shape;80;g1361875fc97_0_59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81" name="Google Shape;81;g1361875fc97_0_59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g1361875fc97_0_59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g1361875fc97_0_59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84;g1361875fc97_0_59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85" name="Google Shape;85;g1361875fc97_0_59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g1361875fc97_0_59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g1361875fc97_0_59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g1361875fc97_0_59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" name="Google Shape;89;g1361875fc97_0_59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90" name="Google Shape;90;g1361875fc97_0_59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g1361875fc97_0_59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g1361875fc97_0_59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g1361875fc97_0_59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g1361875fc97_0_59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5" name="Google Shape;95;g1361875fc97_0_59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g1361875fc97_0_59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g1361875fc97_0_63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9" name="Google Shape;99;g1361875fc97_0_63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1361875fc97_0_63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g1361875fc97_0_6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g1361875fc97_0_63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3" name="Google Shape;103;g1361875fc97_0_63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4" name="Google Shape;104;g1361875fc97_0_63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361875fc97_0_656"/>
          <p:cNvGrpSpPr/>
          <p:nvPr/>
        </p:nvGrpSpPr>
        <p:grpSpPr>
          <a:xfrm>
            <a:off x="6866714" y="1307"/>
            <a:ext cx="2267451" cy="2601689"/>
            <a:chOff x="6790514" y="1307"/>
            <a:chExt cx="2267451" cy="2601689"/>
          </a:xfrm>
        </p:grpSpPr>
        <p:grpSp>
          <p:nvGrpSpPr>
            <p:cNvPr id="107" name="Google Shape;107;g1361875fc97_0_656"/>
            <p:cNvGrpSpPr/>
            <p:nvPr/>
          </p:nvGrpSpPr>
          <p:grpSpPr>
            <a:xfrm>
              <a:off x="7067607" y="1307"/>
              <a:ext cx="1990358" cy="1990303"/>
              <a:chOff x="7067607" y="1307"/>
              <a:chExt cx="1990358" cy="1990303"/>
            </a:xfrm>
          </p:grpSpPr>
          <p:sp>
            <p:nvSpPr>
              <p:cNvPr id="108" name="Google Shape;108;g1361875fc97_0_65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g1361875fc97_0_65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g1361875fc97_0_656"/>
              <p:cNvSpPr/>
              <p:nvPr/>
            </p:nvSpPr>
            <p:spPr>
              <a:xfrm rot="-8649154">
                <a:off x="7349962" y="283757"/>
                <a:ext cx="1425647" cy="14254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11;g1361875fc97_0_656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12" name="Google Shape;112;g1361875fc97_0_656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g1361875fc97_0_65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g1361875fc97_0_656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115;g1361875fc97_0_656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16" name="Google Shape;116;g1361875fc97_0_65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g1361875fc97_0_656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g1361875fc97_0_656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361875fc97_0_65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g1361875fc97_0_67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2" name="Google Shape;122;g1361875fc97_0_67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1361875fc97_0_67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g1361875fc97_0_67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g1361875fc97_0_671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6" name="Google Shape;126;g1361875fc97_0_671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g1361875fc97_0_67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g1361875fc97_0_679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0" name="Google Shape;130;g1361875fc97_0_67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1361875fc97_0_67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g1361875fc97_0_67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33" name="Google Shape;133;g1361875fc97_0_67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g1361875fc97_0_685"/>
          <p:cNvGrpSpPr/>
          <p:nvPr/>
        </p:nvGrpSpPr>
        <p:grpSpPr>
          <a:xfrm>
            <a:off x="49" y="4099200"/>
            <a:ext cx="9144039" cy="1044300"/>
            <a:chOff x="49" y="4099200"/>
            <a:chExt cx="9144039" cy="1044300"/>
          </a:xfrm>
        </p:grpSpPr>
        <p:grpSp>
          <p:nvGrpSpPr>
            <p:cNvPr id="136" name="Google Shape;136;g1361875fc97_0_685"/>
            <p:cNvGrpSpPr/>
            <p:nvPr/>
          </p:nvGrpSpPr>
          <p:grpSpPr>
            <a:xfrm>
              <a:off x="49" y="4309200"/>
              <a:ext cx="231622" cy="834300"/>
              <a:chOff x="2688737" y="4301380"/>
              <a:chExt cx="231900" cy="834300"/>
            </a:xfrm>
          </p:grpSpPr>
          <p:sp>
            <p:nvSpPr>
              <p:cNvPr id="137" name="Google Shape;137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g1361875fc97_0_68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41;g1361875fc97_0_685"/>
            <p:cNvGrpSpPr/>
            <p:nvPr/>
          </p:nvGrpSpPr>
          <p:grpSpPr>
            <a:xfrm>
              <a:off x="371403" y="4099200"/>
              <a:ext cx="231622" cy="1044300"/>
              <a:chOff x="2688737" y="4091380"/>
              <a:chExt cx="231900" cy="1044300"/>
            </a:xfrm>
          </p:grpSpPr>
          <p:sp>
            <p:nvSpPr>
              <p:cNvPr id="142" name="Google Shape;142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g1361875fc97_0_68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g1361875fc97_0_685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g1361875fc97_0_685"/>
            <p:cNvGrpSpPr/>
            <p:nvPr/>
          </p:nvGrpSpPr>
          <p:grpSpPr>
            <a:xfrm>
              <a:off x="742758" y="4309200"/>
              <a:ext cx="231622" cy="834300"/>
              <a:chOff x="2688737" y="4301380"/>
              <a:chExt cx="231900" cy="834300"/>
            </a:xfrm>
          </p:grpSpPr>
          <p:sp>
            <p:nvSpPr>
              <p:cNvPr id="148" name="Google Shape;148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g1361875fc97_0_68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152;g1361875fc97_0_685"/>
            <p:cNvGrpSpPr/>
            <p:nvPr/>
          </p:nvGrpSpPr>
          <p:grpSpPr>
            <a:xfrm>
              <a:off x="1114112" y="4518900"/>
              <a:ext cx="231622" cy="624600"/>
              <a:chOff x="2688737" y="4511080"/>
              <a:chExt cx="231900" cy="624600"/>
            </a:xfrm>
          </p:grpSpPr>
          <p:sp>
            <p:nvSpPr>
              <p:cNvPr id="153" name="Google Shape;153;g1361875fc97_0_68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g1361875fc97_0_685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g1361875fc97_0_685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g1361875fc97_0_685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57" name="Google Shape;157;g1361875fc97_0_685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g1361875fc97_0_68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g1361875fc97_0_685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g1361875fc97_0_685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g1361875fc97_0_685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" name="Google Shape;162;g1361875fc97_0_685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63" name="Google Shape;163;g1361875fc97_0_685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g1361875fc97_0_685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g1361875fc97_0_685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g1361875fc97_0_685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g1361875fc97_0_685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68" name="Google Shape;168;g1361875fc97_0_68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g1361875fc97_0_685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g1361875fc97_0_685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g1361875fc97_0_685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2" name="Google Shape;172;g1361875fc97_0_685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g1361875fc97_0_685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g1361875fc97_0_685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g1361875fc97_0_685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g1361875fc97_0_685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Google Shape;177;g1361875fc97_0_685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78" name="Google Shape;178;g1361875fc97_0_6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g1361875fc97_0_685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g1361875fc97_0_685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g1361875fc97_0_685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" name="Google Shape;182;g1361875fc97_0_685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83" name="Google Shape;183;g1361875fc97_0_685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g1361875fc97_0_685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g1361875fc97_0_685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g1361875fc97_0_685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g1361875fc97_0_685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88" name="Google Shape;188;g1361875fc97_0_68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g1361875fc97_0_685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g1361875fc97_0_685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" name="Google Shape;191;g1361875fc97_0_685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2" name="Google Shape;192;g1361875fc97_0_685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g1361875fc97_0_685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g1361875fc97_0_685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g1361875fc97_0_685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g1361875fc97_0_685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97" name="Google Shape;197;g1361875fc97_0_685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1361875fc97_0_68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g1361875fc97_0_685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g1361875fc97_0_685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g1361875fc97_0_685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2" name="Google Shape;202;g1361875fc97_0_685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g1361875fc97_0_685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g1361875fc97_0_685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g1361875fc97_0_685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g1361875fc97_0_685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g1361875fc97_0_685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08" name="Google Shape;208;g1361875fc97_0_68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g1361875fc97_0_685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g1361875fc97_0_685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g1361875fc97_0_685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" name="Google Shape;212;g1361875fc97_0_685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13" name="Google Shape;213;g1361875fc97_0_685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g1361875fc97_0_685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g1361875fc97_0_685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" name="Google Shape;216;g1361875fc97_0_685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17" name="Google Shape;217;g1361875fc97_0_685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g1361875fc97_0_68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g1361875fc97_0_685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g1361875fc97_0_685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g1361875fc97_0_685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2" name="Google Shape;222;g1361875fc97_0_685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g1361875fc97_0_685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g1361875fc97_0_685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g1361875fc97_0_685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g1361875fc97_0_685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" name="Google Shape;227;g1361875fc97_0_685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28" name="Google Shape;228;g1361875fc97_0_68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g1361875fc97_0_685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g1361875fc97_0_685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g1361875fc97_0_685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2" name="Google Shape;232;g1361875fc97_0_685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33" name="Google Shape;233;g1361875fc97_0_685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g1361875fc97_0_685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g1361875fc97_0_685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" name="Google Shape;236;g1361875fc97_0_685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37" name="Google Shape;237;g1361875fc97_0_685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g1361875fc97_0_68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g1361875fc97_0_685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g1361875fc97_0_685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g1361875fc97_0_685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242;g1361875fc97_0_685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43" name="Google Shape;243;g1361875fc97_0_685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g1361875fc97_0_685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g1361875fc97_0_685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g1361875fc97_0_685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" name="Google Shape;247;g1361875fc97_0_685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48" name="Google Shape;248;g1361875fc97_0_68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g1361875fc97_0_685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g1361875fc97_0_685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g1361875fc97_0_685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" name="Google Shape;252;g1361875fc97_0_685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53" name="Google Shape;253;g1361875fc97_0_685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g1361875fc97_0_685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g1361875fc97_0_685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g1361875fc97_0_685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57" name="Google Shape;257;g1361875fc97_0_685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g1361875fc97_0_68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g1361875fc97_0_685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g1361875fc97_0_685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19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1" name="Google Shape;261;g1361875fc97_0_685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g1361875fc97_0_685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3" name="Google Shape;263;g1361875fc97_0_68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361875fc97_0_5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g1361875fc97_0_5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g1361875fc97_0_54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kristina.paulike@nsa.smm.lt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playlist?list=PLb3M6Z90Z4rRf8MMXfrKj_2hWlkqxN9N7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hyperlink" Target="https://www.mokykla2030.lt/uzsienio-patirtis-2/" TargetMode="External"/><Relationship Id="rId7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hyperlink" Target="https://docs.google.com/document/d/12L3ER-oNtL-X4-ac8fui270zpCROP4Yg7fl24gqvG7A/edit?usp=sharing" TargetMode="External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hyperlink" Target="http://www.mokykla2030.lt/wp-content/uploads/2021/10/PASIRENGIMO-DIEGTI-ATNAUJINTAS-BENDRASIAS-PROGRAMAS-ISIVERTINIMO-KRITERIJAI_v13-su-priedais.pdf" TargetMode="External"/><Relationship Id="rId5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e-tar.lt/portal/lt/legalAct/06c1f24040b711edbc04912defe897d1" TargetMode="External"/><Relationship Id="rId4" Type="http://schemas.openxmlformats.org/officeDocument/2006/relationships/hyperlink" Target="https://www.nsa.smm.lt/wp-content/uploads/2021/10/Ugdymo-turinio-kaita_spaudai.pdf" TargetMode="External"/><Relationship Id="rId11" Type="http://schemas.openxmlformats.org/officeDocument/2006/relationships/hyperlink" Target="https://docs.google.com/presentation/d/17Pofbe6LaKyRg0318KItc_sljVWWEqe_/edit?usp=sharing&amp;ouid=101040787861246623766&amp;rtpof=true&amp;sd=true" TargetMode="External"/><Relationship Id="rId10" Type="http://schemas.openxmlformats.org/officeDocument/2006/relationships/hyperlink" Target="http://www.svietimonaujienos.lt/kaip-mokyklai-sekmingai-pasiruosti-ugdymo-turinio-atnaujinimui/" TargetMode="External"/><Relationship Id="rId12" Type="http://schemas.openxmlformats.org/officeDocument/2006/relationships/hyperlink" Target="http://www.mokykla2030.lt" TargetMode="External"/><Relationship Id="rId9" Type="http://schemas.openxmlformats.org/officeDocument/2006/relationships/hyperlink" Target="https://www.nsa.smm.lt/wp-content/uploads/2022/06/Tyrimo-ataskaita-2022-06-10.pdf" TargetMode="External"/><Relationship Id="rId5" Type="http://schemas.openxmlformats.org/officeDocument/2006/relationships/hyperlink" Target="https://smsm.lrv.lt/uploads/smsm/documents/files/teisine_informacija/ugdymo-turinio-kurimas-mokykliniu-lygmeniu-ramute-bruzgeleviciene.pdf" TargetMode="External"/><Relationship Id="rId6" Type="http://schemas.openxmlformats.org/officeDocument/2006/relationships/hyperlink" Target="https://www.mokykla2030.lt/infografikai/" TargetMode="External"/><Relationship Id="rId7" Type="http://schemas.openxmlformats.org/officeDocument/2006/relationships/hyperlink" Target="https://www.mokykla2030.lt/wp-content/uploads/2021/10/PASIRENGIMO-DIEGTI-ATNAUJINTAS-BENDRASIAS-PROGRAMAS-ISIVERTINIMO-KRITERIJAI_v13-su-priedais.pdf" TargetMode="External"/><Relationship Id="rId8" Type="http://schemas.openxmlformats.org/officeDocument/2006/relationships/hyperlink" Target="https://www.emokykla.lt/bendrasis/bendrosios-programos/bendrojo-ugdymo-programu-projektai-tarpiniai?fbclid=IwAR1Rn2acO49Fc_X3lTjMgzSl61lnHFgDtA4yQ7-JvFcPVYfJDb8OwxCA5XI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hyperlink" Target="https://www.nsa.smm.lt/wp-content/uploads/2021/12/EBPO_Ko-mokosi-mokiniai-viesinimui.pdf?fbclid=IwAR0R3CYzCA8iRWfKEBTJ9a-JKLPYLPX9eP_tczFGrkGPb43CGAdqiDGcUB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hyperlink" Target="https://www.emokykla.lt/bendrasis/bendrosios-programos/bendruju-programu-projektai" TargetMode="External"/><Relationship Id="rId5" Type="http://schemas.openxmlformats.org/officeDocument/2006/relationships/image" Target="../media/image12.png"/><Relationship Id="rId6" Type="http://schemas.openxmlformats.org/officeDocument/2006/relationships/hyperlink" Target="https://www.youtube.com/playlist?list=PLb3M6Z90Z4rRf8MMXfrKj_2hWlkqxN9N7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s://www.e-tar.lt/portal/lt/legalAct/06c1f24040b711edbc04912defe897d1" TargetMode="External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34777c6ba_0_8"/>
          <p:cNvSpPr txBox="1"/>
          <p:nvPr>
            <p:ph type="ctrTitle"/>
          </p:nvPr>
        </p:nvSpPr>
        <p:spPr>
          <a:xfrm>
            <a:off x="571900" y="1307300"/>
            <a:ext cx="5080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lt"/>
              <a:t>Pasirengimas ugdymo turinio atnaujinimui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97561"/>
              <a:buNone/>
            </a:pPr>
            <a:r>
              <a:rPr b="0" lang="lt" sz="1822"/>
              <a:t>Projektas “Skaitmeninio ugdymo turinio kūrimas ir diegimas”. Pagalba savivaldybėms ir mokykloms.</a:t>
            </a:r>
            <a:endParaRPr b="0" sz="1822"/>
          </a:p>
        </p:txBody>
      </p:sp>
      <p:sp>
        <p:nvSpPr>
          <p:cNvPr id="271" name="Google Shape;271;g1534777c6ba_0_8"/>
          <p:cNvSpPr txBox="1"/>
          <p:nvPr>
            <p:ph idx="1" type="subTitle"/>
          </p:nvPr>
        </p:nvSpPr>
        <p:spPr>
          <a:xfrm>
            <a:off x="571890" y="4262034"/>
            <a:ext cx="5189342" cy="10948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 sz="1400">
                <a:solidFill>
                  <a:schemeClr val="lt1"/>
                </a:solidFill>
              </a:rPr>
              <a:t>Kristina Paulikė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sz="400">
              <a:solidFill>
                <a:schemeClr val="lt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 sz="11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kristina.paulike@nsa.smm.lt</a:t>
            </a:r>
            <a:r>
              <a:rPr lang="lt" sz="1100">
                <a:solidFill>
                  <a:schemeClr val="lt1"/>
                </a:solidFill>
              </a:rPr>
              <a:t>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 sz="1100">
                <a:solidFill>
                  <a:schemeClr val="lt1"/>
                </a:solidFill>
              </a:rPr>
              <a:t>868647107</a:t>
            </a:r>
            <a:endParaRPr sz="1100">
              <a:solidFill>
                <a:schemeClr val="lt1"/>
              </a:solidFill>
            </a:endParaRPr>
          </a:p>
        </p:txBody>
      </p:sp>
      <p:pic>
        <p:nvPicPr>
          <p:cNvPr descr="Grupės | emokykla" id="272" name="Google Shape;272;g1534777c6ba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9729" y="1190636"/>
            <a:ext cx="1050521" cy="970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5c3af2e712_0_1"/>
          <p:cNvSpPr txBox="1"/>
          <p:nvPr>
            <p:ph type="title"/>
          </p:nvPr>
        </p:nvSpPr>
        <p:spPr>
          <a:xfrm>
            <a:off x="1251150" y="1117950"/>
            <a:ext cx="30000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lt" sz="1340" u="sng">
                <a:solidFill>
                  <a:schemeClr val="hlink"/>
                </a:solidFill>
                <a:hlinkClick r:id="rId3"/>
              </a:rPr>
              <a:t>https://www.youtube.com/playlist?list=PLb3M6Z90Z4rRf8MMXfrKj_2hWlkqxN9N7</a:t>
            </a:r>
            <a:r>
              <a:rPr b="0" lang="lt" sz="1340"/>
              <a:t> </a:t>
            </a:r>
            <a:endParaRPr b="0" sz="1340"/>
          </a:p>
        </p:txBody>
      </p:sp>
      <p:sp>
        <p:nvSpPr>
          <p:cNvPr id="342" name="Google Shape;342;g15c3af2e712_0_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343" name="Google Shape;343;g15c3af2e712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5638" y="1880539"/>
            <a:ext cx="605871" cy="602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15c3af2e712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675" y="2771850"/>
            <a:ext cx="4144250" cy="220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>
              <a:srgbClr val="000000">
                <a:alpha val="50000"/>
              </a:srgbClr>
            </a:outerShdw>
          </a:effectLst>
        </p:spPr>
      </p:pic>
      <p:sp>
        <p:nvSpPr>
          <p:cNvPr id="345" name="Google Shape;345;g15c3af2e712_0_1"/>
          <p:cNvSpPr txBox="1"/>
          <p:nvPr/>
        </p:nvSpPr>
        <p:spPr>
          <a:xfrm>
            <a:off x="4739275" y="43642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u="sng">
                <a:solidFill>
                  <a:schemeClr val="hlink"/>
                </a:solidFill>
                <a:hlinkClick r:id="rId6"/>
              </a:rPr>
              <a:t>https://www.mokykla2030.lt/uzsienio-patirtis-2/</a:t>
            </a:r>
            <a:r>
              <a:rPr lang="lt"/>
              <a:t> </a:t>
            </a:r>
            <a:endParaRPr/>
          </a:p>
        </p:txBody>
      </p:sp>
      <p:pic>
        <p:nvPicPr>
          <p:cNvPr id="346" name="Google Shape;346;g15c3af2e712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566346">
            <a:off x="4825812" y="3787264"/>
            <a:ext cx="605871" cy="60274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15c3af2e712_0_1"/>
          <p:cNvSpPr txBox="1"/>
          <p:nvPr/>
        </p:nvSpPr>
        <p:spPr>
          <a:xfrm>
            <a:off x="440675" y="2571750"/>
            <a:ext cx="3000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>
                <a:solidFill>
                  <a:srgbClr val="2D857F"/>
                </a:solidFill>
              </a:rPr>
              <a:t>Užsienio konsultacijos</a:t>
            </a:r>
            <a:endParaRPr b="1">
              <a:solidFill>
                <a:srgbClr val="2D857F"/>
              </a:solidFill>
            </a:endParaRPr>
          </a:p>
        </p:txBody>
      </p:sp>
      <p:sp>
        <p:nvSpPr>
          <p:cNvPr id="348" name="Google Shape;348;g15c3af2e712_0_1"/>
          <p:cNvSpPr txBox="1"/>
          <p:nvPr>
            <p:ph type="title"/>
          </p:nvPr>
        </p:nvSpPr>
        <p:spPr>
          <a:xfrm>
            <a:off x="1508050" y="194350"/>
            <a:ext cx="72414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Renginių įrašai UTA tema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lt" sz="1600"/>
              <a:t>(vadovams, mokytojams, ekspertams, tėvams, socialiniams partneriams)</a:t>
            </a:r>
            <a:endParaRPr b="0" sz="1600">
              <a:solidFill>
                <a:srgbClr val="426C6C"/>
              </a:solidFill>
            </a:endParaRPr>
          </a:p>
        </p:txBody>
      </p:sp>
      <p:pic>
        <p:nvPicPr>
          <p:cNvPr id="349" name="Google Shape;349;g15c3af2e712_0_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1500" y="1117950"/>
            <a:ext cx="4737756" cy="227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44c5f27627_0_4"/>
          <p:cNvSpPr txBox="1"/>
          <p:nvPr>
            <p:ph type="title"/>
          </p:nvPr>
        </p:nvSpPr>
        <p:spPr>
          <a:xfrm>
            <a:off x="1215000" y="520775"/>
            <a:ext cx="77850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lt"/>
              <a:t>Nuo ko pradėti - strategija</a:t>
            </a:r>
            <a:endParaRPr/>
          </a:p>
        </p:txBody>
      </p:sp>
      <p:sp>
        <p:nvSpPr>
          <p:cNvPr id="355" name="Google Shape;355;g144c5f27627_0_4"/>
          <p:cNvSpPr txBox="1"/>
          <p:nvPr>
            <p:ph idx="1" type="body"/>
          </p:nvPr>
        </p:nvSpPr>
        <p:spPr>
          <a:xfrm>
            <a:off x="144000" y="1405450"/>
            <a:ext cx="4125600" cy="3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95"/>
              <a:buNone/>
            </a:pPr>
            <a:r>
              <a:rPr b="1" lang="lt" sz="1600">
                <a:latin typeface="Arial"/>
                <a:ea typeface="Arial"/>
                <a:cs typeface="Arial"/>
                <a:sym typeface="Arial"/>
              </a:rPr>
              <a:t>Tikslas: </a:t>
            </a:r>
            <a:r>
              <a:rPr lang="lt" sz="1600">
                <a:latin typeface="Arial"/>
                <a:ea typeface="Arial"/>
                <a:cs typeface="Arial"/>
                <a:sym typeface="Arial"/>
              </a:rPr>
              <a:t>pasiruošti UTA įgyvendinimui mokykloje.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95"/>
              <a:buNone/>
            </a:pPr>
            <a:r>
              <a:rPr b="1" lang="lt" sz="1600">
                <a:latin typeface="Arial"/>
                <a:ea typeface="Arial"/>
                <a:cs typeface="Arial"/>
                <a:sym typeface="Arial"/>
              </a:rPr>
              <a:t>Uždaviniai: </a:t>
            </a:r>
            <a:endParaRPr b="1" sz="1600">
              <a:latin typeface="Arial"/>
              <a:ea typeface="Arial"/>
              <a:cs typeface="Arial"/>
              <a:sym typeface="Arial"/>
            </a:endParaRPr>
          </a:p>
          <a:p>
            <a:pPr indent="-340263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Sudaryti ir įveiklinti UTA komandą mokykloje.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026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Parengti veiksmų planą</a:t>
            </a:r>
            <a:endParaRPr/>
          </a:p>
          <a:p>
            <a:pPr indent="-34026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Atlikti situacijos įsivertinimą.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026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Sudaryti sąlygas UTA diegimui.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026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AutoNum type="arabicPeriod"/>
            </a:pPr>
            <a:r>
              <a:rPr lang="lt" sz="1600">
                <a:latin typeface="Arial"/>
                <a:ea typeface="Arial"/>
                <a:cs typeface="Arial"/>
                <a:sym typeface="Arial"/>
              </a:rPr>
              <a:t>Vykdyti pasiruošimo  proceso stebėseną.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356" name="Google Shape;356;g144c5f27627_0_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357" name="Google Shape;357;g144c5f27627_0_4"/>
          <p:cNvPicPr preferRelativeResize="0"/>
          <p:nvPr/>
        </p:nvPicPr>
        <p:blipFill rotWithShape="1">
          <a:blip r:embed="rId3">
            <a:alphaModFix/>
          </a:blip>
          <a:srcRect b="0" l="0" r="0" t="980"/>
          <a:stretch/>
        </p:blipFill>
        <p:spPr>
          <a:xfrm>
            <a:off x="4226173" y="1272840"/>
            <a:ext cx="4673500" cy="2838225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358" name="Google Shape;358;g144c5f27627_0_4"/>
          <p:cNvSpPr txBox="1"/>
          <p:nvPr/>
        </p:nvSpPr>
        <p:spPr>
          <a:xfrm>
            <a:off x="655739" y="4426298"/>
            <a:ext cx="8200506" cy="5833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5"/>
              <a:buFont typeface="Nunito"/>
              <a:buNone/>
            </a:pPr>
            <a:r>
              <a:rPr b="1" i="0" lang="lt" sz="14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Veiksmų plano pavyzdys mokyklai: </a:t>
            </a:r>
            <a:r>
              <a:rPr b="0" i="0" lang="lt" sz="1400" u="sng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https://docs.google.com/document/d/12L3ER-oNtL-X4-ac8fui270zpCROP4Yg7fl24gqvG7A/edit?usp=sharing</a:t>
            </a:r>
            <a:r>
              <a:rPr b="0" i="0" lang="lt" sz="14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b="0" i="0" sz="1400" u="none" cap="none" strike="noStrike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9" name="Google Shape;359;g144c5f27627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238" y="4299289"/>
            <a:ext cx="605871" cy="60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44c5f27627_0_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365" name="Google Shape;365;g144c5f27627_0_11"/>
          <p:cNvSpPr txBox="1"/>
          <p:nvPr>
            <p:ph type="title"/>
          </p:nvPr>
        </p:nvSpPr>
        <p:spPr>
          <a:xfrm>
            <a:off x="1315925" y="179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/>
              <a:t>UTA komanda</a:t>
            </a:r>
            <a:endParaRPr/>
          </a:p>
        </p:txBody>
      </p:sp>
      <p:pic>
        <p:nvPicPr>
          <p:cNvPr id="366" name="Google Shape;366;g144c5f27627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700" y="732975"/>
            <a:ext cx="8458599" cy="41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44c5f27627_0_25"/>
          <p:cNvSpPr txBox="1"/>
          <p:nvPr>
            <p:ph type="title"/>
          </p:nvPr>
        </p:nvSpPr>
        <p:spPr>
          <a:xfrm>
            <a:off x="411350" y="436075"/>
            <a:ext cx="80397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" sz="2400"/>
              <a:t>Rekomendacijos aiškiai komunikacijai </a:t>
            </a:r>
            <a:endParaRPr sz="2400"/>
          </a:p>
        </p:txBody>
      </p:sp>
      <p:sp>
        <p:nvSpPr>
          <p:cNvPr id="372" name="Google Shape;372;g144c5f27627_0_25"/>
          <p:cNvSpPr txBox="1"/>
          <p:nvPr>
            <p:ph idx="1" type="body"/>
          </p:nvPr>
        </p:nvSpPr>
        <p:spPr>
          <a:xfrm>
            <a:off x="365475" y="1219525"/>
            <a:ext cx="5753700" cy="28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lt" sz="1800"/>
              <a:t>Sukurti švietimo padalinio, mokyklos interneto svetainėje </a:t>
            </a:r>
            <a:r>
              <a:rPr b="1" lang="lt" sz="1800">
                <a:solidFill>
                  <a:srgbClr val="426C6C"/>
                </a:solidFill>
              </a:rPr>
              <a:t>puslapį, </a:t>
            </a:r>
            <a:r>
              <a:rPr lang="lt" sz="1800"/>
              <a:t>skirtą UTA įgyvendinimui.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lt" sz="1800">
                <a:solidFill>
                  <a:srgbClr val="426C6C"/>
                </a:solidFill>
              </a:rPr>
              <a:t>Turinys:</a:t>
            </a:r>
            <a:endParaRPr b="1" sz="1800">
              <a:solidFill>
                <a:srgbClr val="426C6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UTA </a:t>
            </a:r>
            <a:r>
              <a:rPr b="1" lang="lt" sz="1600">
                <a:solidFill>
                  <a:srgbClr val="426C6C"/>
                </a:solidFill>
              </a:rPr>
              <a:t>komandos sudėtis, vadovo įsakymas.</a:t>
            </a:r>
            <a:r>
              <a:rPr lang="lt" sz="1600"/>
              <a:t> 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UTA veiksmų </a:t>
            </a:r>
            <a:r>
              <a:rPr b="1" lang="lt" sz="1600">
                <a:solidFill>
                  <a:srgbClr val="426C6C"/>
                </a:solidFill>
              </a:rPr>
              <a:t>planas</a:t>
            </a:r>
            <a:r>
              <a:rPr lang="lt" sz="1600"/>
              <a:t>, laiko juosta.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b="1" lang="lt" sz="1600">
                <a:solidFill>
                  <a:srgbClr val="426C6C"/>
                </a:solidFill>
              </a:rPr>
              <a:t>Paaiškinimai</a:t>
            </a:r>
            <a:r>
              <a:rPr lang="lt" sz="1600"/>
              <a:t>, kodėl būtina atnaujinti ugdymo turinį. </a:t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UTA reglamentuojantys </a:t>
            </a:r>
            <a:r>
              <a:rPr b="1" lang="lt" sz="1600">
                <a:solidFill>
                  <a:srgbClr val="426C6C"/>
                </a:solidFill>
              </a:rPr>
              <a:t>dokumentai. </a:t>
            </a:r>
            <a:endParaRPr b="1" sz="1600">
              <a:solidFill>
                <a:srgbClr val="426C6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lang="lt" sz="1600"/>
              <a:t>Vykusių ar planuojama </a:t>
            </a:r>
            <a:r>
              <a:rPr b="1" lang="lt" sz="1600">
                <a:solidFill>
                  <a:srgbClr val="426C6C"/>
                </a:solidFill>
              </a:rPr>
              <a:t>renginių sklaida.</a:t>
            </a:r>
            <a:endParaRPr b="1" sz="1600">
              <a:solidFill>
                <a:srgbClr val="426C6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800"/>
              <a:buAutoNum type="arabicPeriod"/>
            </a:pPr>
            <a:r>
              <a:rPr b="1" lang="lt" sz="1600">
                <a:solidFill>
                  <a:srgbClr val="426C6C"/>
                </a:solidFill>
              </a:rPr>
              <a:t>Naudingos nuorodos UTA tema</a:t>
            </a:r>
            <a:r>
              <a:rPr lang="lt" sz="1600"/>
              <a:t> </a:t>
            </a:r>
            <a:r>
              <a:rPr lang="lt" sz="1400"/>
              <a:t>(rasite šio pristatymo pabaigoje)</a:t>
            </a:r>
            <a:r>
              <a:rPr lang="lt" sz="1400"/>
              <a:t> </a:t>
            </a:r>
            <a:endParaRPr sz="1400"/>
          </a:p>
        </p:txBody>
      </p:sp>
      <p:sp>
        <p:nvSpPr>
          <p:cNvPr id="373" name="Google Shape;373;g144c5f27627_0_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374" name="Google Shape;374;g144c5f27627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8775" y="1219525"/>
            <a:ext cx="2874000" cy="23136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375" name="Google Shape;375;g144c5f27627_0_25"/>
          <p:cNvSpPr txBox="1"/>
          <p:nvPr/>
        </p:nvSpPr>
        <p:spPr>
          <a:xfrm>
            <a:off x="1993275" y="4450800"/>
            <a:ext cx="6784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1100"/>
              <a:t>Komunikacijo plano mokyklai pavyzdys: </a:t>
            </a:r>
            <a:r>
              <a:rPr lang="lt" sz="1000"/>
              <a:t>https://docs.google.com/spreadsheets/d/1R1aigMbrE3P_osbptt5DbGe3d7FLObLx/edit?usp=sharing&amp;ouid=101040787861246623766&amp;rtpof=true&amp;sd=true</a:t>
            </a:r>
            <a:endParaRPr sz="1000"/>
          </a:p>
        </p:txBody>
      </p:sp>
      <p:pic>
        <p:nvPicPr>
          <p:cNvPr id="376" name="Google Shape;376;g144c5f27627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4426" y="4524219"/>
            <a:ext cx="548699" cy="545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44c5f27627_0_32"/>
          <p:cNvSpPr txBox="1"/>
          <p:nvPr>
            <p:ph type="title"/>
          </p:nvPr>
        </p:nvSpPr>
        <p:spPr>
          <a:xfrm>
            <a:off x="1303800" y="598575"/>
            <a:ext cx="73275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Vizualizacijos įrankiai bendram darbui, viešinimui, komunikacijai</a:t>
            </a:r>
            <a:endParaRPr/>
          </a:p>
        </p:txBody>
      </p:sp>
      <p:sp>
        <p:nvSpPr>
          <p:cNvPr id="382" name="Google Shape;382;g144c5f27627_0_32"/>
          <p:cNvSpPr txBox="1"/>
          <p:nvPr>
            <p:ph idx="1" type="body"/>
          </p:nvPr>
        </p:nvSpPr>
        <p:spPr>
          <a:xfrm>
            <a:off x="286550" y="1604125"/>
            <a:ext cx="2412600" cy="139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lt" sz="1600"/>
              <a:t>Vizualizacijos ir bendro darbo įrankiai: 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Char char="●"/>
            </a:pPr>
            <a:r>
              <a:rPr b="1" lang="lt" sz="1600"/>
              <a:t>Canva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Char char="●"/>
            </a:pPr>
            <a:r>
              <a:rPr b="1" lang="lt" sz="1600"/>
              <a:t>Google doc</a:t>
            </a:r>
            <a:endParaRPr b="1" sz="1400"/>
          </a:p>
        </p:txBody>
      </p:sp>
      <p:sp>
        <p:nvSpPr>
          <p:cNvPr id="383" name="Google Shape;383;g144c5f27627_0_3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384" name="Google Shape;384;g144c5f27627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6750" y="1661950"/>
            <a:ext cx="6003301" cy="317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144c5f27627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550" y="3108550"/>
            <a:ext cx="2114600" cy="15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44c5f27627_0_40"/>
          <p:cNvSpPr txBox="1"/>
          <p:nvPr>
            <p:ph type="title"/>
          </p:nvPr>
        </p:nvSpPr>
        <p:spPr>
          <a:xfrm>
            <a:off x="1520450" y="422425"/>
            <a:ext cx="74793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lt" sz="2420"/>
              <a:t>Situacijos įsivertinimas ir stebėsena. </a:t>
            </a:r>
            <a:endParaRPr sz="242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b="0" lang="lt" sz="1720"/>
              <a:t>Švietimo padaliniui, švietimo pagalbos įstaigai, mokyklai</a:t>
            </a:r>
            <a:endParaRPr b="0" sz="1720"/>
          </a:p>
        </p:txBody>
      </p:sp>
      <p:sp>
        <p:nvSpPr>
          <p:cNvPr id="391" name="Google Shape;391;g144c5f27627_0_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392" name="Google Shape;392;g144c5f27627_0_40"/>
          <p:cNvSpPr/>
          <p:nvPr/>
        </p:nvSpPr>
        <p:spPr>
          <a:xfrm>
            <a:off x="584575" y="1421725"/>
            <a:ext cx="3231300" cy="3402600"/>
          </a:xfrm>
          <a:prstGeom prst="rect">
            <a:avLst/>
          </a:prstGeom>
          <a:solidFill>
            <a:srgbClr val="FF993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g144c5f27627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39" y="1547013"/>
            <a:ext cx="2983171" cy="3152024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394" name="Google Shape;394;g144c5f27627_0_40"/>
          <p:cNvSpPr txBox="1"/>
          <p:nvPr/>
        </p:nvSpPr>
        <p:spPr>
          <a:xfrm>
            <a:off x="4571999" y="2362650"/>
            <a:ext cx="4319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t" sz="1400" u="sng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www.mokykla2030.lt/wp-content/uploads/2021/10/PASIRENGIMO-DIEGTI-ATNAUJINTAS-BENDRASIAS-PROGRAMAS-ISIVERTINIMO-KRITERIJAI_v13-su-priedais.pdf</a:t>
            </a:r>
            <a:r>
              <a:rPr b="0" i="0" lang="lt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g144c5f27627_0_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06475" y="2247633"/>
            <a:ext cx="665524" cy="662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4c5f27627_0_70"/>
          <p:cNvSpPr txBox="1"/>
          <p:nvPr>
            <p:ph type="title"/>
          </p:nvPr>
        </p:nvSpPr>
        <p:spPr>
          <a:xfrm>
            <a:off x="1420550" y="553050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Kaip sudaryti sąlygas UTA diegimui</a:t>
            </a:r>
            <a:endParaRPr sz="2400"/>
          </a:p>
        </p:txBody>
      </p:sp>
      <p:sp>
        <p:nvSpPr>
          <p:cNvPr id="401" name="Google Shape;401;g144c5f27627_0_70"/>
          <p:cNvSpPr txBox="1"/>
          <p:nvPr>
            <p:ph idx="1" type="body"/>
          </p:nvPr>
        </p:nvSpPr>
        <p:spPr>
          <a:xfrm>
            <a:off x="405176" y="1552350"/>
            <a:ext cx="7803000" cy="16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b="1" lang="lt" sz="2000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Kvalifikacijos tobulinimas</a:t>
            </a:r>
            <a:r>
              <a:rPr lang="l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(švietimo pagalbos įstaigų misija).</a:t>
            </a:r>
            <a:endParaRPr sz="2000">
              <a:solidFill>
                <a:srgbClr val="42BA9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b="1" lang="lt" sz="2000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Ugdymo priemonių ir aplinkų atnaujinimas</a:t>
            </a:r>
            <a:r>
              <a:rPr lang="l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(savivaldybės, mokyklos vaidmuo).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b="1" lang="lt" sz="2000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Specialistų užtikrinimas, pritraukimas </a:t>
            </a:r>
            <a:r>
              <a:rPr lang="l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(savivaldybės, mokyklos specialistų pritraukimo strategija, priemonės).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88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000"/>
              <a:buChar char="●"/>
            </a:pPr>
            <a:r>
              <a:rPr b="1" lang="lt" sz="2000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Komunikacijos ir socialinės partnerystės planas</a:t>
            </a:r>
            <a:r>
              <a:rPr lang="lt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144c5f27627_0_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403" name="Google Shape;403;g144c5f27627_0_70"/>
          <p:cNvSpPr txBox="1"/>
          <p:nvPr/>
        </p:nvSpPr>
        <p:spPr>
          <a:xfrm>
            <a:off x="1420550" y="4044275"/>
            <a:ext cx="735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1100"/>
              <a:t>Komunikacijo plano mokyklai pavyzdys: </a:t>
            </a:r>
            <a:r>
              <a:rPr lang="lt" sz="1100"/>
              <a:t>https://docs.google.com/spreadsheets/d/1R1aigMbrE3P_osbptt5DbGe3d7FLObLx/edit?usp=sharing&amp;ouid=101040787861246623766&amp;rtpof=true&amp;sd=true</a:t>
            </a:r>
            <a:endParaRPr sz="1100"/>
          </a:p>
        </p:txBody>
      </p:sp>
      <p:pic>
        <p:nvPicPr>
          <p:cNvPr id="404" name="Google Shape;404;g144c5f27627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000" y="4044283"/>
            <a:ext cx="665524" cy="662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44c5f27627_0_76"/>
          <p:cNvSpPr txBox="1"/>
          <p:nvPr>
            <p:ph type="title"/>
          </p:nvPr>
        </p:nvSpPr>
        <p:spPr>
          <a:xfrm>
            <a:off x="625300" y="2072100"/>
            <a:ext cx="25080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"/>
              <a:t>Socialinė partnerystė - tinklaveika</a:t>
            </a:r>
            <a:endParaRPr/>
          </a:p>
        </p:txBody>
      </p:sp>
      <p:sp>
        <p:nvSpPr>
          <p:cNvPr id="410" name="Google Shape;410;g144c5f27627_0_7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411" name="Google Shape;411;g144c5f27627_0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2416" y="680015"/>
            <a:ext cx="4236447" cy="3965521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34777c6ba_0_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/>
              <a:t>Klausimai man ir mano bendruomenei</a:t>
            </a:r>
            <a:endParaRPr/>
          </a:p>
        </p:txBody>
      </p:sp>
      <p:sp>
        <p:nvSpPr>
          <p:cNvPr id="417" name="Google Shape;417;g1534777c6ba_0_28"/>
          <p:cNvSpPr txBox="1"/>
          <p:nvPr>
            <p:ph idx="1" type="body"/>
          </p:nvPr>
        </p:nvSpPr>
        <p:spPr>
          <a:xfrm>
            <a:off x="397350" y="1415400"/>
            <a:ext cx="8349300" cy="3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turiu ambicingų darbuotojų, kurie norėtų dalyvauti reformos grupės veikloje?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yra  darbuotojų, kurie aistringai domisi mokymu ir norėtų prisijungti?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Kiek darbuotojai informuoti apie reformą?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Kaip gerai informuoti mokiniai, tėvai, socialiniai partneriai?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yra kitų mokyklų, su kuriomis galėtume bendradarbiauti?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turime gerosios patirties, kuria galėtume pasidalyti su kitais?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Kokius mokymus baigė darbuotojai, ką galime pasiūlyti mokykloje?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Ko pasimokėme iš veiklos tyrime dalyvavusių mokyklų?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857F"/>
              </a:buClr>
              <a:buSzPts val="1700"/>
              <a:buChar char="●"/>
            </a:pPr>
            <a:r>
              <a:rPr lang="lt" sz="1700">
                <a:latin typeface="Arial"/>
                <a:ea typeface="Arial"/>
                <a:cs typeface="Arial"/>
                <a:sym typeface="Arial"/>
              </a:rPr>
              <a:t>Ar galiu jose apsilankyti, pasikviesti veiklos tyrimo dalyvius pas save?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1534777c6ba_0_2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419" name="Google Shape;419;g1534777c6ba_0_28"/>
          <p:cNvSpPr txBox="1"/>
          <p:nvPr/>
        </p:nvSpPr>
        <p:spPr>
          <a:xfrm>
            <a:off x="1112100" y="4612725"/>
            <a:ext cx="722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Užsienio konsultantų patarimai: </a:t>
            </a:r>
            <a:r>
              <a:rPr lang="lt"/>
              <a:t>https://www.mokykla2030.lt/uzsienio-patirtis-2/</a:t>
            </a:r>
            <a:endParaRPr/>
          </a:p>
        </p:txBody>
      </p:sp>
      <p:pic>
        <p:nvPicPr>
          <p:cNvPr id="420" name="Google Shape;420;g1534777c6ba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238" y="4410189"/>
            <a:ext cx="605871" cy="602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5c5d0003bb_0_17"/>
          <p:cNvSpPr txBox="1"/>
          <p:nvPr>
            <p:ph type="title"/>
          </p:nvPr>
        </p:nvSpPr>
        <p:spPr>
          <a:xfrm>
            <a:off x="193000" y="1533750"/>
            <a:ext cx="2700900" cy="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46698"/>
              <a:buNone/>
            </a:pPr>
            <a:r>
              <a:rPr lang="lt" sz="2120"/>
              <a:t>Projekto skaitmeninio ugdymo turinio kūrimas ir diegimas 2 uždavinio veiklos (1)</a:t>
            </a:r>
            <a:endParaRPr sz="2120"/>
          </a:p>
        </p:txBody>
      </p:sp>
      <p:sp>
        <p:nvSpPr>
          <p:cNvPr id="426" name="Google Shape;426;g15c5d0003bb_0_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427" name="Google Shape;427;g15c5d0003bb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750" y="362850"/>
            <a:ext cx="5863098" cy="441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FED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"/>
          <p:cNvSpPr txBox="1"/>
          <p:nvPr>
            <p:ph type="ctrTitle"/>
          </p:nvPr>
        </p:nvSpPr>
        <p:spPr>
          <a:xfrm>
            <a:off x="400558" y="1635304"/>
            <a:ext cx="50199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None/>
            </a:pPr>
            <a:r>
              <a:rPr lang="lt">
                <a:solidFill>
                  <a:srgbClr val="426C6C"/>
                </a:solidFill>
              </a:rPr>
              <a:t>Kodėl būtina atnaujinti ugdymo turinį. </a:t>
            </a:r>
            <a:br>
              <a:rPr lang="lt">
                <a:solidFill>
                  <a:srgbClr val="426C6C"/>
                </a:solidFill>
              </a:rPr>
            </a:br>
            <a:r>
              <a:rPr lang="lt">
                <a:solidFill>
                  <a:srgbClr val="426C6C"/>
                </a:solidFill>
              </a:rPr>
              <a:t>Kokios gali būti kliūtys.</a:t>
            </a:r>
            <a:endParaRPr>
              <a:solidFill>
                <a:srgbClr val="426C6C"/>
              </a:solidFill>
            </a:endParaRPr>
          </a:p>
        </p:txBody>
      </p:sp>
      <p:sp>
        <p:nvSpPr>
          <p:cNvPr id="278" name="Google Shape;278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5c5d0003bb_0_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433" name="Google Shape;433;g15c5d0003bb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925" y="391215"/>
            <a:ext cx="5822825" cy="4361072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g15c5d0003bb_0_25"/>
          <p:cNvSpPr txBox="1"/>
          <p:nvPr/>
        </p:nvSpPr>
        <p:spPr>
          <a:xfrm>
            <a:off x="176925" y="1928213"/>
            <a:ext cx="30000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212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Projekto skaitmeninio ugdymo turinio kūrimas ir diegimas 2 uždavinio veiklos (2)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7"/>
          <p:cNvSpPr txBox="1"/>
          <p:nvPr>
            <p:ph type="title"/>
          </p:nvPr>
        </p:nvSpPr>
        <p:spPr>
          <a:xfrm>
            <a:off x="1122150" y="0"/>
            <a:ext cx="70305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300"/>
              <a:t>Naudinga informacija</a:t>
            </a:r>
            <a:endParaRPr sz="2300"/>
          </a:p>
        </p:txBody>
      </p:sp>
      <p:sp>
        <p:nvSpPr>
          <p:cNvPr id="440" name="Google Shape;440;p47"/>
          <p:cNvSpPr txBox="1"/>
          <p:nvPr>
            <p:ph idx="1" type="body"/>
          </p:nvPr>
        </p:nvSpPr>
        <p:spPr>
          <a:xfrm>
            <a:off x="191850" y="653100"/>
            <a:ext cx="8760300" cy="437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b="1" lang="lt" sz="1100">
                <a:solidFill>
                  <a:schemeClr val="dk2"/>
                </a:solidFill>
              </a:rPr>
              <a:t>Bendrosios programos (patvirtintos</a:t>
            </a:r>
            <a:r>
              <a:rPr lang="lt" sz="1100">
                <a:solidFill>
                  <a:schemeClr val="dk2"/>
                </a:solidFill>
              </a:rPr>
              <a:t> (</a:t>
            </a:r>
            <a:r>
              <a:rPr lang="lt" sz="1100"/>
              <a:t>2022-09-30)</a:t>
            </a:r>
            <a:r>
              <a:rPr lang="lt" sz="1100">
                <a:solidFill>
                  <a:schemeClr val="dk2"/>
                </a:solidFill>
              </a:rPr>
              <a:t>: </a:t>
            </a:r>
            <a:r>
              <a:rPr lang="lt" sz="1100" u="sng">
                <a:solidFill>
                  <a:schemeClr val="hlink"/>
                </a:solidFill>
                <a:hlinkClick r:id="rId3"/>
              </a:rPr>
              <a:t>https://www.e-tar.lt/portal/lt/legalAct/06c1f24040b711edbc04912defe897d1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Bakonis, E. (2017). Ugdymo turinio kaita: kas lemia sėkmę? Švietimo problemos analizė,4(160). </a:t>
            </a:r>
            <a:r>
              <a:rPr lang="lt" sz="1100" u="sng">
                <a:solidFill>
                  <a:schemeClr val="hlink"/>
                </a:solidFill>
                <a:hlinkClick r:id="rId4"/>
              </a:rPr>
              <a:t>https://www.nsa.smm.lt/wp-content/uploads/2021/10/Ugdymo-turinio-kaita_spaudai.pdf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Bruzgelevičienė, R. (2020). Ugdymo turinio kūrimas mokyklos lygmeniu: galimybės ir iššūkiai. Vilnius: Nacionalinė švietimo agentūra. </a:t>
            </a:r>
            <a:r>
              <a:rPr lang="lt" sz="1100" u="sng">
                <a:solidFill>
                  <a:schemeClr val="hlink"/>
                </a:solidFill>
                <a:hlinkClick r:id="rId5"/>
              </a:rPr>
              <a:t>https://smsm.lrv.lt/uploads/smsm/documents/files/teisine_informacija/ugdymo-turinio-kurimas-mokykliniu-lygmeniu-ramute-bruzgeleviciene.pdf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Lambert, L. (2011). Lyderystės gebėjimai ir tvari mokyklų pažanga. Vilnius: Švietimo aprūpinimo centras.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(2021). Teminiai infografikai. </a:t>
            </a:r>
            <a:r>
              <a:rPr lang="lt" sz="1100" u="sng">
                <a:solidFill>
                  <a:schemeClr val="hlink"/>
                </a:solidFill>
                <a:hlinkClick r:id="rId6"/>
              </a:rPr>
              <a:t>https://www.mokykla2030.lt/infografikai/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(2021). Pasirengimo diegti atnaujintas bendrąsias programas įsivertinimo kriterijai. </a:t>
            </a:r>
            <a:r>
              <a:rPr lang="lt" sz="1100" u="sng">
                <a:solidFill>
                  <a:schemeClr val="hlink"/>
                </a:solidFill>
                <a:hlinkClick r:id="rId7"/>
              </a:rPr>
              <a:t>https://www.mokykla2030.lt/wp-content/uploads/2021/10/PASIRENGIMO-DIEGTI-ATNAUJINTAS-BENDRASIAS-PROGRAMAS-ISIVERTINIMO-KRITERIJAI_v13-su-priedais.pdf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(2022). Rekomendacijos dėl atnaujintų bendrųjų programų pritaikymo specialiųjų ugdymosi poreikių turintiems mokiniams. </a:t>
            </a:r>
            <a:r>
              <a:rPr lang="lt" sz="1100" u="sng">
                <a:solidFill>
                  <a:schemeClr val="hlink"/>
                </a:solidFill>
                <a:hlinkClick r:id="rId8"/>
              </a:rPr>
              <a:t>https://www.emokykla.lt/bendrasis/bendrosios-programos/bendrojo-ugdymo-programu-projektai-tarpiniai?fbclid=IwAR1Rn2acO49Fc_X3lTjMgzSl61lnHFgDtA4yQ7-JvFcPVYfJDb8OwxCA5XI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Nacionalinė švietimo agentūra (2022). Mokyklų pasirengimo diegti atnaujintas pradinio, pagrindinio ir vidurinio ugdymo bendrąsias programas veiklos tyrimo ataskaita. </a:t>
            </a:r>
            <a:r>
              <a:rPr lang="lt" sz="1100" u="sng">
                <a:solidFill>
                  <a:schemeClr val="hlink"/>
                </a:solidFill>
                <a:hlinkClick r:id="rId9"/>
              </a:rPr>
              <a:t>https://www.nsa.smm.lt/wp-content/uploads/2022/06/Tyrimo-ataskaita-2022-06-10.pdf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Paulikė, K. (2022).  Kaip mokyklai sėkmingai pasiruošti ugdymo turinio atnaujinimui. </a:t>
            </a:r>
            <a:r>
              <a:rPr lang="lt" sz="1100" u="sng">
                <a:solidFill>
                  <a:schemeClr val="hlink"/>
                </a:solidFill>
                <a:hlinkClick r:id="rId10"/>
              </a:rPr>
              <a:t>www.svietimonaujienos.lt/kaip-mokyklai-sekmingai-pasiruosti-ugdymo-turinio-atnaujinimui/</a:t>
            </a:r>
            <a:r>
              <a:rPr lang="lt" sz="1100"/>
              <a:t>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/>
              <a:t>Tėvams apie UTA. </a:t>
            </a:r>
            <a:r>
              <a:rPr lang="lt" sz="1100" u="sng">
                <a:solidFill>
                  <a:schemeClr val="hlink"/>
                </a:solidFill>
                <a:hlinkClick r:id="rId11"/>
              </a:rPr>
              <a:t>https://docs.google.com/presentation/d/17Pofbe6LaKyRg0318KItc_sljVWWEqe_/edit?usp=sharing&amp;ouid=101040787861246623766&amp;rtpof=true&amp;sd=true</a:t>
            </a:r>
            <a:r>
              <a:rPr lang="lt" sz="1100"/>
              <a:t>  </a:t>
            </a:r>
            <a:endParaRPr sz="1100"/>
          </a:p>
          <a:p>
            <a:pPr indent="-294466" lvl="0" marL="3600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037"/>
              <a:buChar char="●"/>
            </a:pPr>
            <a:r>
              <a:rPr lang="lt" sz="1100" u="sng">
                <a:solidFill>
                  <a:schemeClr val="hlink"/>
                </a:solidFill>
                <a:hlinkClick r:id="rId12"/>
              </a:rPr>
              <a:t>www.mokykla2030.lt</a:t>
            </a:r>
            <a:r>
              <a:rPr lang="lt" sz="1100"/>
              <a:t>  </a:t>
            </a:r>
            <a:endParaRPr sz="1100"/>
          </a:p>
        </p:txBody>
      </p:sp>
      <p:sp>
        <p:nvSpPr>
          <p:cNvPr id="441" name="Google Shape;441;p4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447" name="Google Shape;447;p48"/>
          <p:cNvSpPr txBox="1"/>
          <p:nvPr/>
        </p:nvSpPr>
        <p:spPr>
          <a:xfrm>
            <a:off x="1156950" y="701700"/>
            <a:ext cx="45201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t/>
            </a:r>
            <a:endParaRPr b="0" i="1" sz="2450" u="none" cap="none" strike="noStrike">
              <a:solidFill>
                <a:srgbClr val="000000"/>
              </a:solidFill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b="0" i="1" lang="lt" sz="245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„Nevertinkite dienos pagal derlių, kurį pavyko nuimti, vertinkite ją pagal tai, ką pavyko pasodinti.“ </a:t>
            </a:r>
            <a:endParaRPr b="0" i="1" sz="2450" u="none" cap="none" strike="noStrike">
              <a:solidFill>
                <a:srgbClr val="000000"/>
              </a:solidFill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t/>
            </a:r>
            <a:endParaRPr b="0" i="1" sz="2450" u="none" cap="none" strike="noStrike">
              <a:solidFill>
                <a:srgbClr val="000000"/>
              </a:solidFill>
              <a:highlight>
                <a:schemeClr val="lt1"/>
              </a:highlight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b="0" i="1" lang="lt" sz="195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Pacifico"/>
                <a:ea typeface="Pacifico"/>
                <a:cs typeface="Pacifico"/>
                <a:sym typeface="Pacifico"/>
              </a:rPr>
              <a:t>Robertas Louisas Stevensonas (britų rašytojas, romano „Lobių sala“ autorius)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7862" y="808350"/>
            <a:ext cx="2683200" cy="3680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284" name="Google Shape;28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975" y="1498920"/>
            <a:ext cx="3810000" cy="2948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85" name="Google Shape;285;p25"/>
          <p:cNvSpPr txBox="1"/>
          <p:nvPr/>
        </p:nvSpPr>
        <p:spPr>
          <a:xfrm>
            <a:off x="4469309" y="466171"/>
            <a:ext cx="4530437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Dėl globalizacijos ir greitai kintančių technologijų</a:t>
            </a:r>
            <a:r>
              <a:rPr b="0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l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spartėja ir visą pasaulį apėmę socialiniai, ekonominiai bei aplinkosaugos iššūkiai.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l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tam, kad žmonės sugebėtų valdyti pokyčius, jie </a:t>
            </a:r>
            <a:r>
              <a:rPr b="1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privalo turėti tinkamas kompetencijas</a:t>
            </a:r>
            <a:r>
              <a:rPr b="0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l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kurias įgyti įmanoma tik užtikrinus kokybišką ir tinkamai suplanuotą švietimą.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Dėl pasikeitusių technologijų ir kintančių aplinkos poreikių atsiras naujų ūkio šakų</a:t>
            </a:r>
            <a:r>
              <a:rPr b="0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l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taigi, ir nauji gebėjimai, kuriuos ateityje privalės turėti mokyklų absolventai, bus kitokie.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lt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Siekiant, </a:t>
            </a:r>
            <a:r>
              <a:rPr b="1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kad mokiniai būtų parengti gyventi iššūkių ir galimybių kupiname pasaulyje</a:t>
            </a:r>
            <a:r>
              <a:rPr b="0" i="0" lang="lt" sz="16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lt" sz="16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būtina patobulinti ugdymo turinį ir jo struktūrą. </a:t>
            </a:r>
            <a:endParaRPr/>
          </a:p>
        </p:txBody>
      </p:sp>
      <p:sp>
        <p:nvSpPr>
          <p:cNvPr id="286" name="Google Shape;286;p25"/>
          <p:cNvSpPr txBox="1"/>
          <p:nvPr/>
        </p:nvSpPr>
        <p:spPr>
          <a:xfrm>
            <a:off x="1300100" y="466175"/>
            <a:ext cx="3169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20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Kodėl būtina atnaujinti ugdymo turinį</a:t>
            </a:r>
            <a:endParaRPr sz="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8"/>
          <p:cNvSpPr txBox="1"/>
          <p:nvPr>
            <p:ph type="title"/>
          </p:nvPr>
        </p:nvSpPr>
        <p:spPr>
          <a:xfrm>
            <a:off x="1332384" y="515093"/>
            <a:ext cx="7274512" cy="949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000"/>
              <a:t>Daugelyje šalių ir mokyklų matyti pastebimas posūkis prie XXI a. ugdymo turinio modelių, pavyzdžiui</a:t>
            </a:r>
            <a:endParaRPr sz="2000"/>
          </a:p>
        </p:txBody>
      </p:sp>
      <p:sp>
        <p:nvSpPr>
          <p:cNvPr id="292" name="Google Shape;292;p6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293" name="Google Shape;293;p68"/>
          <p:cNvSpPr txBox="1"/>
          <p:nvPr/>
        </p:nvSpPr>
        <p:spPr>
          <a:xfrm>
            <a:off x="530775" y="1816775"/>
            <a:ext cx="4212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l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Skaitmeninio ugdymo turinio.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l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Personalizuoto ugdymo turinio.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l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Tarpdisciplininio turinio ir kompetencijomis grindžiamo ugdymo turinio.</a:t>
            </a:r>
            <a:endParaRPr sz="2000"/>
          </a:p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l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Lankstaus ugdymo turinio. </a:t>
            </a:r>
            <a:endParaRPr sz="2000"/>
          </a:p>
        </p:txBody>
      </p:sp>
      <p:pic>
        <p:nvPicPr>
          <p:cNvPr descr="Gairė - skaitmeninis ugdymo turinys" id="294" name="Google Shape;29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8115" y="1714937"/>
            <a:ext cx="3810000" cy="21432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"/>
          <p:cNvSpPr txBox="1"/>
          <p:nvPr>
            <p:ph type="title"/>
          </p:nvPr>
        </p:nvSpPr>
        <p:spPr>
          <a:xfrm>
            <a:off x="1420546" y="730311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Kas trukdo laiku įgyvendinti pokyčius</a:t>
            </a:r>
            <a:endParaRPr sz="2400"/>
          </a:p>
        </p:txBody>
      </p:sp>
      <p:sp>
        <p:nvSpPr>
          <p:cNvPr id="300" name="Google Shape;300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301" name="Google Shape;301;p12"/>
          <p:cNvSpPr txBox="1"/>
          <p:nvPr/>
        </p:nvSpPr>
        <p:spPr>
          <a:xfrm>
            <a:off x="189575" y="1362475"/>
            <a:ext cx="88968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Vėlavimas pripažinti, kad reikia keisti ugdymo turinį</a:t>
            </a:r>
            <a:r>
              <a:rPr b="0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atsiranda tada, kai nesugebama operatyviai identifikuoti, jog būtina reaguoti į demografinius ir visuomenėje vykstančius pokyčius (pavyzdžiui, į skaitmeninių technologijų įsigalėjimą arba globalizaciją) ir keisti ugdymo turinį.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Vėlavimas priimti sprendimus 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reiškia, kad pripažinus, jog reikia keisti ugdymo turinį, praeina tam tikras laikotarpis iki momento, kai priimamas sprendimas parengti būtinų pokyčių įgyvendinimo veiksmų planą, įskaitant ir laiką susitarti dėl pokyčių reikalingumo.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Vėlavimas įgyvendinti pokyčius 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atsiranda tada, kai dėl įgyvendinimui kilusių kliūčių arba jį paskatinusių veiksnių nei nauji tikslai, nei atnaujintame ugdymo turinyje numatyta tvarka nepradedama greitu laiku praktiškai taikyti mokyklose.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Poveikio vėlavimas 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reiškia, kad nuo momento, kai imtasi veiksmų, iki pastebėto jų poveikio mokiniams praėjo tam tikras laikotarpis.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Suinteresuotųjų asmenų palaikymo stoka: 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nacionaliniu lygmen</a:t>
            </a:r>
            <a:r>
              <a:rPr lang="lt"/>
              <a:t>iu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savivaldos, vadovų, visuo</a:t>
            </a:r>
            <a:r>
              <a:rPr lang="lt"/>
              <a:t>menės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ir kt</a:t>
            </a:r>
            <a:r>
              <a:rPr b="1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Nepakankamas mokytojų pasirengimas, motyvacijos stoka arba pajėgumas</a:t>
            </a:r>
            <a:r>
              <a:rPr b="0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įgyvendinti reformas.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1" i="0" lang="lt" sz="1400" u="none" cap="none" strike="noStrike">
                <a:solidFill>
                  <a:srgbClr val="2D857F"/>
                </a:solidFill>
                <a:latin typeface="Arial"/>
                <a:ea typeface="Arial"/>
                <a:cs typeface="Arial"/>
                <a:sym typeface="Arial"/>
              </a:rPr>
              <a:t>Nevienodas pokyčių tempas </a:t>
            </a:r>
            <a:r>
              <a:rPr b="0" i="0" lang="l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atskiruose regionuose, vietovėse ar mokyklose.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092" y="4607301"/>
            <a:ext cx="395639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2"/>
          <p:cNvSpPr txBox="1"/>
          <p:nvPr/>
        </p:nvSpPr>
        <p:spPr>
          <a:xfrm>
            <a:off x="1240731" y="4600791"/>
            <a:ext cx="76397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t" sz="1000" u="sng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https://www.nsa.smm.lt/wp-content/uploads/2021/12/EBPO_Ko-mokosi-mokiniai-viesinimui.pdf?fbclid=IwAR0R3CYzCA8iRWfKEBTJ9a-JKLPYLPX9eP_tczFGrkGPb43CGAdqiDGcUBY</a:t>
            </a:r>
            <a:r>
              <a:rPr b="0" i="0" lang="lt" sz="10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rgbClr val="426C6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309" name="Google Shape;309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pic>
        <p:nvPicPr>
          <p:cNvPr id="310" name="Google Shape;3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750" y="337238"/>
            <a:ext cx="8656999" cy="44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FED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>
            <p:ph type="ctrTitle"/>
          </p:nvPr>
        </p:nvSpPr>
        <p:spPr>
          <a:xfrm>
            <a:off x="649433" y="441718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lt">
                <a:solidFill>
                  <a:srgbClr val="426C6C"/>
                </a:solidFill>
              </a:rPr>
              <a:t>UTA įgyvendinimo rekomendacijos</a:t>
            </a:r>
            <a:endParaRPr>
              <a:solidFill>
                <a:srgbClr val="426C6C"/>
              </a:solidFill>
            </a:endParaRPr>
          </a:p>
        </p:txBody>
      </p:sp>
      <p:sp>
        <p:nvSpPr>
          <p:cNvPr id="316" name="Google Shape;316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317" name="Google Shape;317;p14"/>
          <p:cNvSpPr txBox="1"/>
          <p:nvPr>
            <p:ph idx="1" type="subTitle"/>
          </p:nvPr>
        </p:nvSpPr>
        <p:spPr>
          <a:xfrm>
            <a:off x="581944" y="4238376"/>
            <a:ext cx="5189342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lt">
                <a:solidFill>
                  <a:srgbClr val="FF9933"/>
                </a:solidFill>
              </a:rPr>
              <a:t>Metodiniai patarimai savivaldybėms, mokykloms</a:t>
            </a:r>
            <a:endParaRPr>
              <a:solidFill>
                <a:srgbClr val="FF9933"/>
              </a:solidFill>
            </a:endParaRPr>
          </a:p>
        </p:txBody>
      </p:sp>
      <p:sp>
        <p:nvSpPr>
          <p:cNvPr id="318" name="Google Shape;318;p14"/>
          <p:cNvSpPr txBox="1"/>
          <p:nvPr/>
        </p:nvSpPr>
        <p:spPr>
          <a:xfrm>
            <a:off x="581950" y="2314627"/>
            <a:ext cx="55779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-33170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0" lang="lt" sz="4050" u="none" cap="none" strike="noStrik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UTA komandos formavimas</a:t>
            </a:r>
            <a:endParaRPr b="0" i="0" sz="405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170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0" lang="lt" sz="4050" u="none" cap="none" strike="noStrik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UTA veiksmų plano pasirengimas</a:t>
            </a:r>
            <a:endParaRPr sz="4050"/>
          </a:p>
          <a:p>
            <a:pPr indent="-33170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0" lang="lt" sz="4050" u="none" cap="none" strike="noStrik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Pasirengimo UTA įsivertinimas</a:t>
            </a:r>
            <a:endParaRPr b="0" i="0" sz="405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170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0" lang="lt" sz="4050" u="none" cap="none" strike="noStrik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Dokumentų analizė, aptarimai</a:t>
            </a:r>
            <a:endParaRPr b="0" i="0" sz="405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170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0" lang="lt" sz="4050" u="none" cap="none" strike="noStrik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Komunikacijos UTA tema užtikrinimas</a:t>
            </a:r>
            <a:endParaRPr b="0" i="0" sz="405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1708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b="0" i="0" lang="lt" sz="4050" u="none" cap="none" strike="noStrike">
                <a:solidFill>
                  <a:srgbClr val="426C6C"/>
                </a:solidFill>
                <a:latin typeface="Nunito"/>
                <a:ea typeface="Nunito"/>
                <a:cs typeface="Nunito"/>
                <a:sym typeface="Nunito"/>
              </a:rPr>
              <a:t>Pasirengimo UTA stebėsena</a:t>
            </a:r>
            <a:endParaRPr sz="4050"/>
          </a:p>
          <a:p>
            <a:pPr indent="-209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9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9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09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26C6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  <p:sp>
        <p:nvSpPr>
          <p:cNvPr id="324" name="Google Shape;324;p65"/>
          <p:cNvSpPr txBox="1"/>
          <p:nvPr>
            <p:ph type="title"/>
          </p:nvPr>
        </p:nvSpPr>
        <p:spPr>
          <a:xfrm>
            <a:off x="1328738" y="577903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Dokumentai (1). </a:t>
            </a:r>
            <a:r>
              <a:rPr lang="lt" sz="2200">
                <a:solidFill>
                  <a:srgbClr val="426C6C"/>
                </a:solidFill>
              </a:rPr>
              <a:t>Bendrųjų programų įvadas ir</a:t>
            </a:r>
            <a:br>
              <a:rPr lang="lt" sz="2200">
                <a:solidFill>
                  <a:srgbClr val="426C6C"/>
                </a:solidFill>
              </a:rPr>
            </a:br>
            <a:r>
              <a:rPr lang="lt" sz="2200">
                <a:solidFill>
                  <a:srgbClr val="426C6C"/>
                </a:solidFill>
              </a:rPr>
              <a:t>Kompetencijų raidos aprašas</a:t>
            </a:r>
            <a:endParaRPr>
              <a:solidFill>
                <a:srgbClr val="426C6C"/>
              </a:solidFill>
            </a:endParaRPr>
          </a:p>
        </p:txBody>
      </p:sp>
      <p:pic>
        <p:nvPicPr>
          <p:cNvPr id="325" name="Google Shape;32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129" y="1699159"/>
            <a:ext cx="8093740" cy="174520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5"/>
          <p:cNvSpPr txBox="1"/>
          <p:nvPr/>
        </p:nvSpPr>
        <p:spPr>
          <a:xfrm>
            <a:off x="1763775" y="3842629"/>
            <a:ext cx="705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t" sz="1400" u="sng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https://www.emokykla.lt/bendrasis/bendrosios-programos/bendruju-programu-projektai</a:t>
            </a:r>
            <a:r>
              <a:rPr b="0" i="0" lang="lt" sz="14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426C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3701" y="3713135"/>
            <a:ext cx="870074" cy="86558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65"/>
          <p:cNvSpPr txBox="1"/>
          <p:nvPr/>
        </p:nvSpPr>
        <p:spPr>
          <a:xfrm>
            <a:off x="1763775" y="4304550"/>
            <a:ext cx="6855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/>
              <a:t>BP įgyvendinimo rekomendacijos. Renginių įrašai:</a:t>
            </a:r>
            <a:r>
              <a:rPr lang="lt"/>
              <a:t> </a:t>
            </a:r>
            <a:r>
              <a:rPr lang="lt" u="sng">
                <a:solidFill>
                  <a:srgbClr val="2D857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https://www.youtube.com/playlist?list=PLb3M6Z90Z4rRf8MMXfrKj_2hWlkqxN9N7</a:t>
            </a:r>
            <a:r>
              <a:rPr lang="lt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2039" y="1291762"/>
            <a:ext cx="5749976" cy="3210938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  <p:sp>
        <p:nvSpPr>
          <p:cNvPr id="334" name="Google Shape;334;p9"/>
          <p:cNvSpPr txBox="1"/>
          <p:nvPr/>
        </p:nvSpPr>
        <p:spPr>
          <a:xfrm>
            <a:off x="1656369" y="4730801"/>
            <a:ext cx="62613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t" sz="1400" u="sng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https://www.e-tar.lt/portal/lt/legalAct/06c1f24040b711edbc04912defe897d1</a:t>
            </a:r>
            <a:r>
              <a:rPr b="0" i="0" lang="lt" sz="1400" u="none" cap="none" strike="noStrike">
                <a:solidFill>
                  <a:srgbClr val="426C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426C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9"/>
          <p:cNvSpPr txBox="1"/>
          <p:nvPr>
            <p:ph type="title"/>
          </p:nvPr>
        </p:nvSpPr>
        <p:spPr>
          <a:xfrm>
            <a:off x="1198229" y="535234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" sz="2400"/>
              <a:t>Dokumentai (2). </a:t>
            </a:r>
            <a:r>
              <a:rPr lang="lt" sz="2000">
                <a:solidFill>
                  <a:srgbClr val="426C6C"/>
                </a:solidFill>
              </a:rPr>
              <a:t>Bendrosios programos</a:t>
            </a:r>
            <a:endParaRPr sz="2400">
              <a:solidFill>
                <a:srgbClr val="426C6C"/>
              </a:solidFill>
            </a:endParaRPr>
          </a:p>
        </p:txBody>
      </p:sp>
      <p:pic>
        <p:nvPicPr>
          <p:cNvPr id="336" name="Google Shape;33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6295" y="4172988"/>
            <a:ext cx="870074" cy="86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Kristina Paulikė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0x0101001C29ACAE960B1C4C90B67BA62828523D</vt:lpwstr>
  </property>
</Properties>
</file>