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7" r:id="rId3"/>
    <p:sldId id="266" r:id="rId4"/>
    <p:sldId id="268" r:id="rId5"/>
    <p:sldId id="257" r:id="rId6"/>
    <p:sldId id="269" r:id="rId7"/>
    <p:sldId id="270" r:id="rId8"/>
    <p:sldId id="27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D2B"/>
    <a:srgbClr val="C0DACD"/>
    <a:srgbClr val="058063"/>
    <a:srgbClr val="1B6542"/>
    <a:srgbClr val="2C947B"/>
    <a:srgbClr val="FFFFE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993" autoAdjust="0"/>
  </p:normalViewPr>
  <p:slideViewPr>
    <p:cSldViewPr snapToGrid="0">
      <p:cViewPr varScale="1">
        <p:scale>
          <a:sx n="41" d="100"/>
          <a:sy n="41" d="100"/>
        </p:scale>
        <p:origin x="16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2364E-9001-4A05-BADF-97F3215D0EE9}" type="datetimeFigureOut">
              <a:rPr lang="lt-LT" smtClean="0"/>
              <a:t>2022-01-03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98A6-2531-4C2B-84A5-1CD277CEEB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78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98A6-2531-4C2B-84A5-1CD277CEEB8A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307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D5D3-4C2F-4FC5-98C0-A1607BA05DD2}" type="datetime1">
              <a:rPr lang="lt-LT" smtClean="0"/>
              <a:t>2022-01-03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044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F49B-F861-4DED-8CB2-342DA3155481}" type="datetime1">
              <a:rPr lang="lt-LT" smtClean="0"/>
              <a:t>2022-01-03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914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161B-94E7-46FE-B24A-F28F47B5A57F}" type="datetime1">
              <a:rPr lang="lt-LT" smtClean="0"/>
              <a:t>2022-01-03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324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E696-6E88-4363-9D66-E7B3FC1D3F9C}" type="datetime1">
              <a:rPr lang="lt-LT" smtClean="0"/>
              <a:t>2022-01-03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720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87E9-54CC-4F83-BB2E-D12639597078}" type="datetime1">
              <a:rPr lang="lt-LT" smtClean="0"/>
              <a:t>2022-01-03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21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79BB-F0DF-4A9D-B949-DCD2679B12EF}" type="datetime1">
              <a:rPr lang="lt-LT" smtClean="0"/>
              <a:t>2022-01-03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92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BA95-F9F9-4D91-B1DB-2CE0D3620A7E}" type="datetime1">
              <a:rPr lang="lt-LT" smtClean="0"/>
              <a:t>2022-01-03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788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EF9F-08E2-40C3-8760-631C84CB0D49}" type="datetime1">
              <a:rPr lang="lt-LT" smtClean="0"/>
              <a:t>2022-01-03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526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DA1E-9318-4CB6-94E1-40A2E88FA57E}" type="datetime1">
              <a:rPr lang="lt-LT" smtClean="0"/>
              <a:t>2022-01-03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641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469-C3C1-4C6E-A8DF-F0AC9250C64B}" type="datetime1">
              <a:rPr lang="lt-LT" smtClean="0"/>
              <a:t>2022-01-03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902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9BC5-72C3-4A31-8286-C808DD0C8B30}" type="datetime1">
              <a:rPr lang="lt-LT" smtClean="0"/>
              <a:t>2022-01-03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8FC8-BB5B-4863-97C7-8A254B92B221}" type="datetime1">
              <a:rPr lang="lt-LT" smtClean="0"/>
              <a:t>2022-01-03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A10C-BF9B-41A5-A34C-896787056BD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621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ristina.paulike@nsa.smm.l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mokykla2030.lt/pagalba-savivaldybems-ir-mokyklom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okykla2030.lt/pagalba-savivaldybems-ir-mokyklom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sa.vma.lm.lt/course/index.php?categoryid=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1FEBFB-E8FC-4DA9-9E2F-0C9B0ED57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376" y="2174592"/>
            <a:ext cx="11191164" cy="235882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1B6542"/>
                </a:solidFill>
                <a:latin typeface="+mn-lt"/>
              </a:rPr>
              <a:t>Projekto “</a:t>
            </a:r>
            <a:r>
              <a:rPr lang="en-GB" sz="3600" b="1" dirty="0" err="1">
                <a:solidFill>
                  <a:srgbClr val="1B6542"/>
                </a:solidFill>
                <a:latin typeface="+mn-lt"/>
              </a:rPr>
              <a:t>Skaitmeninio</a:t>
            </a:r>
            <a:r>
              <a:rPr lang="en-GB" sz="3600" b="1" dirty="0">
                <a:solidFill>
                  <a:srgbClr val="1B6542"/>
                </a:solidFill>
                <a:latin typeface="+mn-lt"/>
              </a:rPr>
              <a:t> ugdymo </a:t>
            </a:r>
            <a:r>
              <a:rPr lang="en-GB" sz="3600" b="1" dirty="0" err="1">
                <a:solidFill>
                  <a:srgbClr val="1B6542"/>
                </a:solidFill>
                <a:latin typeface="+mn-lt"/>
              </a:rPr>
              <a:t>turinio</a:t>
            </a:r>
            <a:r>
              <a:rPr lang="en-GB" sz="3600" b="1" dirty="0">
                <a:solidFill>
                  <a:srgbClr val="1B6542"/>
                </a:solidFill>
                <a:latin typeface="+mn-lt"/>
              </a:rPr>
              <a:t> kūrimas </a:t>
            </a:r>
            <a:r>
              <a:rPr lang="en-GB" sz="3600" b="1" dirty="0" err="1">
                <a:solidFill>
                  <a:srgbClr val="1B6542"/>
                </a:solidFill>
                <a:latin typeface="+mn-lt"/>
              </a:rPr>
              <a:t>ir</a:t>
            </a:r>
            <a:r>
              <a:rPr lang="en-GB" sz="3600" b="1" dirty="0">
                <a:solidFill>
                  <a:srgbClr val="1B6542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1B6542"/>
                </a:solidFill>
                <a:latin typeface="+mn-lt"/>
              </a:rPr>
              <a:t>diegimas</a:t>
            </a:r>
            <a:r>
              <a:rPr lang="en-GB" sz="3600" b="1" dirty="0">
                <a:solidFill>
                  <a:srgbClr val="1B6542"/>
                </a:solidFill>
                <a:latin typeface="+mn-lt"/>
              </a:rPr>
              <a:t>” </a:t>
            </a:r>
            <a:br>
              <a:rPr lang="en-GB" sz="3600" b="1" dirty="0">
                <a:solidFill>
                  <a:srgbClr val="1B6542"/>
                </a:solidFill>
                <a:latin typeface="+mn-lt"/>
              </a:rPr>
            </a:br>
            <a:r>
              <a:rPr lang="en-GB" sz="3600" b="1" dirty="0">
                <a:solidFill>
                  <a:srgbClr val="1B6542"/>
                </a:solidFill>
                <a:latin typeface="+mn-lt"/>
              </a:rPr>
              <a:t>2.1.1 veiklos </a:t>
            </a:r>
            <a:r>
              <a:rPr lang="lt-LT" sz="3600" b="1" dirty="0">
                <a:solidFill>
                  <a:srgbClr val="1B6542"/>
                </a:solidFill>
                <a:latin typeface="+mn-lt"/>
              </a:rPr>
              <a:t>"Savivaldybių komandų mokymai ir konsultacijos diegiant atnaujintą ugdymo turinį"</a:t>
            </a:r>
            <a:r>
              <a:rPr lang="en-GB" sz="3600" b="1" dirty="0">
                <a:solidFill>
                  <a:srgbClr val="1B6542"/>
                </a:solidFill>
                <a:latin typeface="+mn-lt"/>
              </a:rPr>
              <a:t> </a:t>
            </a:r>
            <a:br>
              <a:rPr lang="en-GB" sz="3600" b="1" dirty="0">
                <a:solidFill>
                  <a:srgbClr val="1B6542"/>
                </a:solidFill>
                <a:latin typeface="+mn-lt"/>
              </a:rPr>
            </a:br>
            <a:r>
              <a:rPr lang="en-GB" sz="3600" b="1" dirty="0" err="1">
                <a:solidFill>
                  <a:srgbClr val="1B6542"/>
                </a:solidFill>
                <a:latin typeface="+mn-lt"/>
              </a:rPr>
              <a:t>pristatymas</a:t>
            </a:r>
            <a:endParaRPr lang="lt-LT" sz="3600" b="1" dirty="0">
              <a:solidFill>
                <a:srgbClr val="1B6542"/>
              </a:solidFill>
              <a:latin typeface="+mn-lt"/>
            </a:endParaRPr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id="{7163834A-01E3-4FCE-BE99-05CA76C0CD5A}"/>
              </a:ext>
            </a:extLst>
          </p:cNvPr>
          <p:cNvSpPr txBox="1">
            <a:spLocks/>
          </p:cNvSpPr>
          <p:nvPr/>
        </p:nvSpPr>
        <p:spPr>
          <a:xfrm>
            <a:off x="3415829" y="5681977"/>
            <a:ext cx="5260258" cy="74691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Kristina Paulikė</a:t>
            </a:r>
            <a:r>
              <a:rPr lang="en-GB" sz="2000" dirty="0"/>
              <a:t>, 2.1 veiklos </a:t>
            </a:r>
            <a:r>
              <a:rPr lang="en-GB" sz="2000" dirty="0" err="1"/>
              <a:t>metodininkė</a:t>
            </a:r>
            <a:endParaRPr lang="en-GB" sz="2000" dirty="0"/>
          </a:p>
          <a:p>
            <a:r>
              <a:rPr lang="en-GB" sz="2000" dirty="0" err="1">
                <a:hlinkClick r:id="rId2"/>
              </a:rPr>
              <a:t>kristina.paulike@nsa.smm.lt</a:t>
            </a:r>
            <a:r>
              <a:rPr lang="en-GB" sz="2000" dirty="0"/>
              <a:t> , tel. 868647107</a:t>
            </a:r>
            <a:endParaRPr lang="lt-LT" sz="2000" dirty="0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B1200D5B-E9BC-4A30-8AA7-A36809AC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412" y="322221"/>
            <a:ext cx="1791984" cy="58666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9896637-D3C6-4C5A-8F6B-114B23D9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31" y="205073"/>
            <a:ext cx="1571785" cy="8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14-2020 ES fondų investicijų ženklas | 2014-2020 Europos Sąjungos fondų  investicijos Lietuvoje">
            <a:extLst>
              <a:ext uri="{FF2B5EF4-FFF2-40B4-BE49-F238E27FC236}">
                <a16:creationId xmlns:a16="http://schemas.microsoft.com/office/drawing/2014/main" id="{467CB587-0BCD-451F-8E8D-771B76D5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08" y="47498"/>
            <a:ext cx="1795780" cy="11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2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856811-A224-4F07-9999-F0AB85FC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1836078"/>
            <a:ext cx="6394780" cy="68283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b="1" dirty="0">
                <a:solidFill>
                  <a:srgbClr val="058063"/>
                </a:solidFill>
                <a:latin typeface="+mn-lt"/>
              </a:rPr>
              <a:t>2.1</a:t>
            </a:r>
            <a:r>
              <a:rPr lang="en-GB" sz="3600" b="1" dirty="0">
                <a:solidFill>
                  <a:srgbClr val="058063"/>
                </a:solidFill>
                <a:latin typeface="+mn-lt"/>
              </a:rPr>
              <a:t> veiklos “</a:t>
            </a:r>
            <a:r>
              <a:rPr lang="lt-LT" sz="3600" b="1" dirty="0">
                <a:solidFill>
                  <a:srgbClr val="058063"/>
                </a:solidFill>
                <a:latin typeface="+mn-lt"/>
              </a:rPr>
              <a:t>Metodinės pagalbos steigėjams teikimas</a:t>
            </a:r>
            <a:r>
              <a:rPr lang="en-GB" sz="3600" b="1" dirty="0">
                <a:solidFill>
                  <a:srgbClr val="058063"/>
                </a:solidFill>
                <a:latin typeface="+mn-lt"/>
              </a:rPr>
              <a:t>”</a:t>
            </a:r>
            <a:r>
              <a:rPr lang="en-GB" sz="3600" b="1" dirty="0">
                <a:solidFill>
                  <a:srgbClr val="058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3600" b="1" dirty="0">
                <a:solidFill>
                  <a:srgbClr val="058063"/>
                </a:solidFill>
                <a:latin typeface="+mn-lt"/>
              </a:rPr>
              <a:t>etapai</a:t>
            </a:r>
            <a:br>
              <a:rPr lang="en-GB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GB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39BB008-93DD-4BA8-9F73-9A8B51F8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2</a:t>
            </a:fld>
            <a:endParaRPr lang="lt-LT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2BC568E3-AFC3-4069-B28F-A8F5D054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61" y="2354343"/>
            <a:ext cx="2600069" cy="30843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22278F-F6D2-4E09-9D38-8903DCDAAC68}"/>
              </a:ext>
            </a:extLst>
          </p:cNvPr>
          <p:cNvSpPr txBox="1"/>
          <p:nvPr/>
        </p:nvSpPr>
        <p:spPr>
          <a:xfrm rot="21310512">
            <a:off x="2888638" y="3197062"/>
            <a:ext cx="1362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2020-2022 </a:t>
            </a:r>
            <a:endParaRPr lang="lt-LT" sz="1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E5612828-D5CD-4423-8E99-51586CE77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26" y="175497"/>
            <a:ext cx="5019298" cy="6545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275CE2C4-27DC-470C-9ADE-998D40F4D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30" y="4446799"/>
            <a:ext cx="1018328" cy="3333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83931D-8659-4DF9-8470-EF9085C2B038}"/>
              </a:ext>
            </a:extLst>
          </p:cNvPr>
          <p:cNvSpPr txBox="1"/>
          <p:nvPr/>
        </p:nvSpPr>
        <p:spPr>
          <a:xfrm>
            <a:off x="450376" y="5757493"/>
            <a:ext cx="6045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05806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https://www.mokykla2030.lt/pagalba-savivaldybems-ir-mokykloms/</a:t>
            </a:r>
            <a:r>
              <a:rPr lang="en-GB" dirty="0">
                <a:solidFill>
                  <a:srgbClr val="058063"/>
                </a:solidFill>
              </a:rPr>
              <a:t> </a:t>
            </a:r>
            <a:endParaRPr lang="lt-LT" dirty="0">
              <a:solidFill>
                <a:srgbClr val="058063"/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95DAF518-9B8E-44D5-9319-71541FA1B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2753" y="5668745"/>
            <a:ext cx="81922" cy="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50DFA2-ED9E-49FF-A79A-379596418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76" y="622124"/>
            <a:ext cx="10737711" cy="68402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solidFill>
                  <a:srgbClr val="058063"/>
                </a:solidFill>
                <a:latin typeface="+mn-lt"/>
              </a:rPr>
              <a:t>Konsultacinių</a:t>
            </a:r>
            <a:r>
              <a:rPr lang="en-GB" sz="3200" b="1" dirty="0">
                <a:solidFill>
                  <a:srgbClr val="058063"/>
                </a:solidFill>
                <a:latin typeface="+mn-lt"/>
              </a:rPr>
              <a:t> mokymų </a:t>
            </a:r>
            <a:r>
              <a:rPr lang="lt-LT" sz="3200" b="1" dirty="0">
                <a:solidFill>
                  <a:srgbClr val="058063"/>
                </a:solidFill>
                <a:latin typeface="+mn-lt"/>
              </a:rPr>
              <a:t>"Savivaldybių komandų mokymai ir konsultacijos diegiant atnaujintą ugdymo turinį"</a:t>
            </a:r>
            <a:r>
              <a:rPr lang="en-GB" sz="3200" b="1" dirty="0">
                <a:solidFill>
                  <a:srgbClr val="058063"/>
                </a:solidFill>
                <a:latin typeface="+mn-lt"/>
              </a:rPr>
              <a:t> </a:t>
            </a:r>
            <a:r>
              <a:rPr lang="en-GB" sz="3200" b="1" dirty="0" err="1">
                <a:solidFill>
                  <a:srgbClr val="058063"/>
                </a:solidFill>
                <a:latin typeface="+mn-lt"/>
              </a:rPr>
              <a:t>tikslai</a:t>
            </a:r>
            <a:r>
              <a:rPr lang="lt-LT" sz="3200" b="1" dirty="0">
                <a:solidFill>
                  <a:srgbClr val="058063"/>
                </a:solidFill>
                <a:latin typeface="+mn-lt"/>
              </a:rPr>
              <a:t>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0C0D05E-E928-41BE-AF31-4F7ED6B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2417283"/>
            <a:ext cx="5715856" cy="3707320"/>
          </a:xfrm>
        </p:spPr>
        <p:txBody>
          <a:bodyPr>
            <a:normAutofit/>
          </a:bodyPr>
          <a:lstStyle/>
          <a:p>
            <a:pPr marL="285750" indent="-285750"/>
            <a:r>
              <a:rPr lang="lt-LT" sz="2400" dirty="0"/>
              <a:t>Teikti </a:t>
            </a:r>
            <a:r>
              <a:rPr lang="lt-LT" sz="2400" b="1" dirty="0">
                <a:solidFill>
                  <a:srgbClr val="058063"/>
                </a:solidFill>
              </a:rPr>
              <a:t>steigėjams metodinę pagalbą </a:t>
            </a:r>
            <a:r>
              <a:rPr lang="en-GB" sz="2400" b="1" dirty="0" err="1">
                <a:solidFill>
                  <a:srgbClr val="058063"/>
                </a:solidFill>
              </a:rPr>
              <a:t>bei</a:t>
            </a:r>
            <a:r>
              <a:rPr lang="en-GB" sz="2400" b="1" dirty="0">
                <a:solidFill>
                  <a:srgbClr val="058063"/>
                </a:solidFill>
              </a:rPr>
              <a:t> padėti </a:t>
            </a:r>
            <a:r>
              <a:rPr lang="en-GB" sz="2400" b="1" dirty="0" err="1">
                <a:solidFill>
                  <a:srgbClr val="058063"/>
                </a:solidFill>
              </a:rPr>
              <a:t>pasiruošti</a:t>
            </a:r>
            <a:r>
              <a:rPr lang="en-GB" sz="2400" b="1" dirty="0">
                <a:solidFill>
                  <a:srgbClr val="058063"/>
                </a:solidFill>
              </a:rPr>
              <a:t>  </a:t>
            </a:r>
            <a:r>
              <a:rPr lang="en-GB" sz="2400" dirty="0" err="1"/>
              <a:t>sėkmingam</a:t>
            </a:r>
            <a:r>
              <a:rPr lang="en-GB" sz="2400" dirty="0"/>
              <a:t> ugdymo </a:t>
            </a:r>
            <a:r>
              <a:rPr lang="en-GB" sz="2400" dirty="0" err="1"/>
              <a:t>turinio</a:t>
            </a:r>
            <a:r>
              <a:rPr lang="en-GB" sz="2400" dirty="0"/>
              <a:t> </a:t>
            </a:r>
            <a:r>
              <a:rPr lang="en-GB" sz="2400" dirty="0" err="1"/>
              <a:t>įgyvendinimui</a:t>
            </a:r>
            <a:r>
              <a:rPr lang="en-GB" sz="2400" dirty="0"/>
              <a:t>.</a:t>
            </a:r>
            <a:endParaRPr lang="lt-LT" sz="2400" dirty="0"/>
          </a:p>
          <a:p>
            <a:pPr marL="285750" indent="-285750"/>
            <a:r>
              <a:rPr lang="lt-LT" sz="2400" dirty="0"/>
              <a:t>Kartu su savivaldybių komandomis </a:t>
            </a:r>
            <a:r>
              <a:rPr lang="en-GB" sz="2400" b="1" dirty="0" err="1">
                <a:solidFill>
                  <a:srgbClr val="058063"/>
                </a:solidFill>
              </a:rPr>
              <a:t>atrasti</a:t>
            </a:r>
            <a:r>
              <a:rPr lang="lt-LT" sz="2400" b="1" dirty="0">
                <a:solidFill>
                  <a:srgbClr val="058063"/>
                </a:solidFill>
              </a:rPr>
              <a:t> geriausi</a:t>
            </a:r>
            <a:r>
              <a:rPr lang="en-GB" sz="2400" b="1" dirty="0">
                <a:solidFill>
                  <a:srgbClr val="058063"/>
                </a:solidFill>
              </a:rPr>
              <a:t>us</a:t>
            </a:r>
            <a:r>
              <a:rPr lang="lt-LT" sz="2400" b="1" dirty="0">
                <a:solidFill>
                  <a:srgbClr val="058063"/>
                </a:solidFill>
              </a:rPr>
              <a:t> </a:t>
            </a:r>
            <a:r>
              <a:rPr lang="lt-LT" sz="2400" b="1" dirty="0" err="1">
                <a:solidFill>
                  <a:srgbClr val="058063"/>
                </a:solidFill>
              </a:rPr>
              <a:t>sprendim</a:t>
            </a:r>
            <a:r>
              <a:rPr lang="en-GB" sz="2400" b="1" dirty="0">
                <a:solidFill>
                  <a:srgbClr val="058063"/>
                </a:solidFill>
              </a:rPr>
              <a:t>us</a:t>
            </a:r>
            <a:r>
              <a:rPr lang="lt-LT" sz="2400" b="1" dirty="0">
                <a:solidFill>
                  <a:srgbClr val="058063"/>
                </a:solidFill>
              </a:rPr>
              <a:t> atnaujintam ugdymo turiniui “atvesti iki mokinio”. </a:t>
            </a:r>
            <a:endParaRPr lang="en-GB" sz="2400" b="1" dirty="0">
              <a:solidFill>
                <a:srgbClr val="058063"/>
              </a:solidFill>
            </a:endParaRPr>
          </a:p>
          <a:p>
            <a:endParaRPr lang="lt-LT" sz="2400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A23E317-64DC-4196-A37F-806F1ABB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3</a:t>
            </a:fld>
            <a:endParaRPr lang="lt-LT"/>
          </a:p>
        </p:txBody>
      </p:sp>
      <p:pic>
        <p:nvPicPr>
          <p:cNvPr id="1026" name="Picture 2" descr="2024 m. rugsėjo 1-oji: pateikė planą, kaip pasirūpins, kad specialiųjų  poreikių turintys vaikai galėtų lankyti artimiausią ugdymo įstaigą - LRT">
            <a:extLst>
              <a:ext uri="{FF2B5EF4-FFF2-40B4-BE49-F238E27FC236}">
                <a16:creationId xmlns:a16="http://schemas.microsoft.com/office/drawing/2014/main" id="{37AAF70D-BE29-4F00-A0D0-5FDDAB01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46" y="1924982"/>
            <a:ext cx="4512054" cy="3008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urinio vietos rezervavimo ženklas 4">
            <a:extLst>
              <a:ext uri="{FF2B5EF4-FFF2-40B4-BE49-F238E27FC236}">
                <a16:creationId xmlns:a16="http://schemas.microsoft.com/office/drawing/2014/main" id="{39BA0849-196F-4012-94D1-8D74B5971AD6}"/>
              </a:ext>
            </a:extLst>
          </p:cNvPr>
          <p:cNvSpPr txBox="1">
            <a:spLocks/>
          </p:cNvSpPr>
          <p:nvPr/>
        </p:nvSpPr>
        <p:spPr>
          <a:xfrm>
            <a:off x="584982" y="5321143"/>
            <a:ext cx="10954405" cy="1217769"/>
          </a:xfrm>
          <a:prstGeom prst="rect">
            <a:avLst/>
          </a:prstGeom>
          <a:solidFill>
            <a:srgbClr val="C0DACD"/>
          </a:solidFill>
          <a:ln>
            <a:solidFill>
              <a:srgbClr val="F36D2B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/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lt-LT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onsultacinių</a:t>
            </a:r>
            <a:r>
              <a:rPr lang="lt-LT" sz="1800" dirty="0">
                <a:solidFill>
                  <a:srgbClr val="000000"/>
                </a:solidFill>
                <a:latin typeface="Calibri" panose="020F0502020204030204" pitchFamily="34" charset="0"/>
              </a:rPr>
              <a:t> mokymų metu pasiruošite priemones/projektus, skirtus atnaujinamo ugdymo turinio įgyvendinimui savivaldybėse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ctr"/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Po mokymų savivaldybių UTA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komandos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atrinks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 mokytojus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mokymams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prasidėsiantiems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 nuo 2022 m. </a:t>
            </a:r>
            <a:r>
              <a:rPr lang="en-GB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rudens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 (2.2 veikla). 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220599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0BB607-4062-479F-BB7E-04B1D8FB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77" y="433364"/>
            <a:ext cx="5056743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err="1">
                <a:solidFill>
                  <a:srgbClr val="058063"/>
                </a:solidFill>
                <a:latin typeface="+mn-lt"/>
              </a:rPr>
              <a:t>Konsultacinių</a:t>
            </a:r>
            <a:r>
              <a:rPr lang="en-GB" sz="3600" b="1" dirty="0">
                <a:solidFill>
                  <a:srgbClr val="058063"/>
                </a:solidFill>
                <a:latin typeface="+mn-lt"/>
              </a:rPr>
              <a:t> mokymų temos </a:t>
            </a:r>
            <a:r>
              <a:rPr lang="en-GB" sz="3600" b="1" dirty="0" err="1">
                <a:solidFill>
                  <a:srgbClr val="058063"/>
                </a:solidFill>
                <a:latin typeface="+mn-lt"/>
              </a:rPr>
              <a:t>ir</a:t>
            </a:r>
            <a:r>
              <a:rPr lang="en-GB" sz="3600" b="1" dirty="0">
                <a:solidFill>
                  <a:srgbClr val="058063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rgbClr val="058063"/>
                </a:solidFill>
                <a:latin typeface="+mn-lt"/>
              </a:rPr>
              <a:t>terminai</a:t>
            </a:r>
            <a:endParaRPr lang="lt-LT" sz="3600" b="1" dirty="0">
              <a:solidFill>
                <a:srgbClr val="058063"/>
              </a:solidFill>
              <a:latin typeface="+mn-lt"/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2403CC5-E25C-48BC-B662-44E2794D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4</a:t>
            </a:fld>
            <a:endParaRPr lang="lt-LT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EE81B56-DF4D-4175-A0F0-43B9ED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13" y="2361925"/>
            <a:ext cx="2407100" cy="2061078"/>
          </a:xfrm>
          <a:prstGeom prst="rect">
            <a:avLst/>
          </a:prstGeom>
        </p:spPr>
      </p:pic>
      <p:sp>
        <p:nvSpPr>
          <p:cNvPr id="9" name="Pavadinimas 1">
            <a:extLst>
              <a:ext uri="{FF2B5EF4-FFF2-40B4-BE49-F238E27FC236}">
                <a16:creationId xmlns:a16="http://schemas.microsoft.com/office/drawing/2014/main" id="{99B965DE-7B73-4400-B2D8-6920421AB9E3}"/>
              </a:ext>
            </a:extLst>
          </p:cNvPr>
          <p:cNvSpPr txBox="1">
            <a:spLocks/>
          </p:cNvSpPr>
          <p:nvPr/>
        </p:nvSpPr>
        <p:spPr>
          <a:xfrm>
            <a:off x="445427" y="5249786"/>
            <a:ext cx="3852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/>
              <a:t>2022 m. </a:t>
            </a:r>
            <a:r>
              <a:rPr lang="en-GB" sz="2800" b="1" dirty="0" err="1"/>
              <a:t>sausis</a:t>
            </a:r>
            <a:r>
              <a:rPr lang="en-GB" sz="2800" b="1" dirty="0"/>
              <a:t> – </a:t>
            </a:r>
            <a:r>
              <a:rPr lang="en-GB" sz="2800" b="1" dirty="0" err="1"/>
              <a:t>birželis</a:t>
            </a:r>
            <a:endParaRPr lang="lt-LT" sz="2800" b="1" dirty="0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44EC671-E48E-41F1-AD78-66994222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43" y="267156"/>
            <a:ext cx="3749314" cy="6308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avadinimas 1">
            <a:extLst>
              <a:ext uri="{FF2B5EF4-FFF2-40B4-BE49-F238E27FC236}">
                <a16:creationId xmlns:a16="http://schemas.microsoft.com/office/drawing/2014/main" id="{B60B8867-1B4C-4498-BE30-5E09B54B60FA}"/>
              </a:ext>
            </a:extLst>
          </p:cNvPr>
          <p:cNvSpPr txBox="1">
            <a:spLocks/>
          </p:cNvSpPr>
          <p:nvPr/>
        </p:nvSpPr>
        <p:spPr>
          <a:xfrm>
            <a:off x="5180305" y="585764"/>
            <a:ext cx="2951463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n w="22225">
                  <a:solidFill>
                    <a:srgbClr val="2C947B"/>
                  </a:solidFill>
                  <a:prstDash val="solid"/>
                </a:ln>
                <a:solidFill>
                  <a:srgbClr val="058063"/>
                </a:solidFill>
              </a:rPr>
              <a:t>2022 m. </a:t>
            </a:r>
            <a:r>
              <a:rPr lang="en-GB" sz="2400" dirty="0" err="1">
                <a:ln w="22225">
                  <a:solidFill>
                    <a:srgbClr val="2C947B"/>
                  </a:solidFill>
                  <a:prstDash val="solid"/>
                </a:ln>
                <a:solidFill>
                  <a:srgbClr val="058063"/>
                </a:solidFill>
              </a:rPr>
              <a:t>sausis</a:t>
            </a:r>
            <a:r>
              <a:rPr lang="en-GB" sz="2400" dirty="0">
                <a:ln w="22225">
                  <a:solidFill>
                    <a:srgbClr val="2C947B"/>
                  </a:solidFill>
                  <a:prstDash val="solid"/>
                </a:ln>
                <a:solidFill>
                  <a:srgbClr val="058063"/>
                </a:solidFill>
              </a:rPr>
              <a:t> – </a:t>
            </a:r>
            <a:r>
              <a:rPr lang="en-GB" sz="2400" dirty="0" err="1">
                <a:ln w="22225">
                  <a:solidFill>
                    <a:srgbClr val="2C947B"/>
                  </a:solidFill>
                  <a:prstDash val="solid"/>
                </a:ln>
                <a:solidFill>
                  <a:srgbClr val="058063"/>
                </a:solidFill>
              </a:rPr>
              <a:t>gegužė</a:t>
            </a:r>
            <a:endParaRPr lang="lt-LT" sz="2400" dirty="0">
              <a:ln w="22225">
                <a:solidFill>
                  <a:srgbClr val="2C947B"/>
                </a:solidFill>
                <a:prstDash val="solid"/>
              </a:ln>
              <a:solidFill>
                <a:srgbClr val="058063"/>
              </a:solidFill>
            </a:endParaRPr>
          </a:p>
        </p:txBody>
      </p:sp>
      <p:sp>
        <p:nvSpPr>
          <p:cNvPr id="16" name="Pavadinimas 1">
            <a:extLst>
              <a:ext uri="{FF2B5EF4-FFF2-40B4-BE49-F238E27FC236}">
                <a16:creationId xmlns:a16="http://schemas.microsoft.com/office/drawing/2014/main" id="{C09BB045-313C-457E-B535-8DFD0BAAACB8}"/>
              </a:ext>
            </a:extLst>
          </p:cNvPr>
          <p:cNvSpPr txBox="1">
            <a:spLocks/>
          </p:cNvSpPr>
          <p:nvPr/>
        </p:nvSpPr>
        <p:spPr>
          <a:xfrm>
            <a:off x="5156079" y="5158360"/>
            <a:ext cx="2951463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b="1">
                <a:ln w="22225">
                  <a:solidFill>
                    <a:srgbClr val="2C947B"/>
                  </a:solidFill>
                  <a:prstDash val="solid"/>
                </a:ln>
                <a:solidFill>
                  <a:srgbClr val="058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/>
              <a:t>2022 m. </a:t>
            </a:r>
            <a:r>
              <a:rPr lang="en-GB" b="0" dirty="0" err="1"/>
              <a:t>vasaris</a:t>
            </a:r>
            <a:r>
              <a:rPr lang="en-GB" b="0" dirty="0"/>
              <a:t> – </a:t>
            </a:r>
            <a:r>
              <a:rPr lang="en-GB" b="0" dirty="0" err="1"/>
              <a:t>birželis</a:t>
            </a:r>
            <a:endParaRPr lang="lt-LT" b="0" dirty="0"/>
          </a:p>
        </p:txBody>
      </p:sp>
      <p:sp>
        <p:nvSpPr>
          <p:cNvPr id="17" name="Pavadinimas 1">
            <a:extLst>
              <a:ext uri="{FF2B5EF4-FFF2-40B4-BE49-F238E27FC236}">
                <a16:creationId xmlns:a16="http://schemas.microsoft.com/office/drawing/2014/main" id="{EA339125-F7F5-4411-9270-991B820053BE}"/>
              </a:ext>
            </a:extLst>
          </p:cNvPr>
          <p:cNvSpPr txBox="1">
            <a:spLocks/>
          </p:cNvSpPr>
          <p:nvPr/>
        </p:nvSpPr>
        <p:spPr>
          <a:xfrm>
            <a:off x="5180305" y="2044710"/>
            <a:ext cx="2951463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b="1">
                <a:ln w="22225">
                  <a:solidFill>
                    <a:srgbClr val="2C947B"/>
                  </a:solidFill>
                  <a:prstDash val="solid"/>
                </a:ln>
                <a:solidFill>
                  <a:srgbClr val="058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/>
              <a:t>2022 m. </a:t>
            </a:r>
            <a:r>
              <a:rPr lang="en-GB" b="0" dirty="0" err="1"/>
              <a:t>sausis</a:t>
            </a:r>
            <a:r>
              <a:rPr lang="en-GB" b="0" dirty="0"/>
              <a:t> – </a:t>
            </a:r>
            <a:r>
              <a:rPr lang="en-GB" b="0" dirty="0" err="1"/>
              <a:t>balandis</a:t>
            </a:r>
            <a:endParaRPr lang="lt-LT" b="0" dirty="0"/>
          </a:p>
        </p:txBody>
      </p:sp>
      <p:sp>
        <p:nvSpPr>
          <p:cNvPr id="18" name="Pavadinimas 1">
            <a:extLst>
              <a:ext uri="{FF2B5EF4-FFF2-40B4-BE49-F238E27FC236}">
                <a16:creationId xmlns:a16="http://schemas.microsoft.com/office/drawing/2014/main" id="{33D37EC4-5997-4087-A324-E7EEA1570D4E}"/>
              </a:ext>
            </a:extLst>
          </p:cNvPr>
          <p:cNvSpPr txBox="1">
            <a:spLocks/>
          </p:cNvSpPr>
          <p:nvPr/>
        </p:nvSpPr>
        <p:spPr>
          <a:xfrm>
            <a:off x="5180305" y="3564094"/>
            <a:ext cx="2951463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 b="1">
                <a:ln w="22225">
                  <a:solidFill>
                    <a:srgbClr val="2C947B"/>
                  </a:solidFill>
                  <a:prstDash val="solid"/>
                </a:ln>
                <a:solidFill>
                  <a:srgbClr val="058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/>
              <a:t>2022 m. </a:t>
            </a:r>
            <a:r>
              <a:rPr lang="en-GB" b="0" dirty="0" err="1"/>
              <a:t>vasaris</a:t>
            </a:r>
            <a:r>
              <a:rPr lang="en-GB" b="0" dirty="0"/>
              <a:t> – </a:t>
            </a:r>
            <a:r>
              <a:rPr lang="en-GB" b="0" dirty="0" err="1"/>
              <a:t>birželis</a:t>
            </a:r>
            <a:endParaRPr lang="lt-LT" b="0" dirty="0"/>
          </a:p>
        </p:txBody>
      </p:sp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CDE948D1-9144-482B-A6C5-BC9205705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625" y="910582"/>
            <a:ext cx="669447" cy="326355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722990B5-8CAE-453F-9DD0-93CEA361F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63" y="5558124"/>
            <a:ext cx="669447" cy="326355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19AA1F88-3E38-4659-B212-5A76DF60A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045" y="3964972"/>
            <a:ext cx="669447" cy="326355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7215C45F-0C54-4ABB-967B-AD6E54C86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819" y="2429966"/>
            <a:ext cx="669447" cy="3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9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B67338-2374-49D5-91D8-CC17995E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72" y="1623640"/>
            <a:ext cx="5050584" cy="722530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058063"/>
                </a:solidFill>
                <a:latin typeface="+mn-lt"/>
              </a:rPr>
              <a:t>2.1.1 veiklos </a:t>
            </a:r>
            <a:r>
              <a:rPr lang="lt-LT" sz="2800" b="1" dirty="0">
                <a:solidFill>
                  <a:srgbClr val="058063"/>
                </a:solidFill>
                <a:latin typeface="+mn-lt"/>
              </a:rPr>
              <a:t>"Savivaldybių komandų mokymai ir konsultacijos diegiant atnaujintą ugdymo turinį"</a:t>
            </a:r>
            <a:r>
              <a:rPr lang="en-GB" sz="2800" b="1" dirty="0">
                <a:solidFill>
                  <a:srgbClr val="058063"/>
                </a:solidFill>
                <a:latin typeface="+mn-lt"/>
              </a:rPr>
              <a:t>  </a:t>
            </a:r>
            <a:br>
              <a:rPr lang="en-GB" sz="2800" b="1" dirty="0">
                <a:solidFill>
                  <a:srgbClr val="058063"/>
                </a:solidFill>
                <a:latin typeface="+mn-lt"/>
              </a:rPr>
            </a:br>
            <a:r>
              <a:rPr lang="en-GB" sz="2800" b="1" dirty="0">
                <a:solidFill>
                  <a:srgbClr val="058063"/>
                </a:solidFill>
                <a:latin typeface="+mn-lt"/>
              </a:rPr>
              <a:t>komanda</a:t>
            </a:r>
            <a:endParaRPr lang="lt-LT" sz="2800" b="1" dirty="0">
              <a:solidFill>
                <a:srgbClr val="058063"/>
              </a:solidFill>
              <a:latin typeface="+mn-lt"/>
            </a:endParaRPr>
          </a:p>
        </p:txBody>
      </p:sp>
      <p:sp>
        <p:nvSpPr>
          <p:cNvPr id="11" name="Skaidrės numerio vietos rezervavimo ženklas 10">
            <a:extLst>
              <a:ext uri="{FF2B5EF4-FFF2-40B4-BE49-F238E27FC236}">
                <a16:creationId xmlns:a16="http://schemas.microsoft.com/office/drawing/2014/main" id="{A24B815A-4950-48A6-AB7B-CB43835A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5</a:t>
            </a:fld>
            <a:endParaRPr lang="lt-LT"/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29AB98E0-86E2-4916-9AD1-72C7DA930513}"/>
              </a:ext>
            </a:extLst>
          </p:cNvPr>
          <p:cNvSpPr txBox="1">
            <a:spLocks/>
          </p:cNvSpPr>
          <p:nvPr/>
        </p:nvSpPr>
        <p:spPr>
          <a:xfrm>
            <a:off x="1811821" y="4098943"/>
            <a:ext cx="2932405" cy="41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/>
              <a:t>Kontaktai</a:t>
            </a:r>
            <a:endParaRPr lang="en-GB" sz="2000" b="1" dirty="0"/>
          </a:p>
          <a:p>
            <a:endParaRPr lang="lt-LT" sz="3200" dirty="0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8E897DB-179C-4177-A563-8E748951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86" y="4511830"/>
            <a:ext cx="4224556" cy="1903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3745501-FFA5-45DA-9F24-D4DDDE32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107" y="405934"/>
            <a:ext cx="6034925" cy="6046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79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0D0046D-8164-4191-90A9-AB70A932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251" y="365127"/>
            <a:ext cx="8543498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05806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www.mokykla2030.lt/pagalba-savivaldybems-ir-mokykloms/</a:t>
            </a:r>
            <a:r>
              <a:rPr lang="en-GB" sz="2800" b="1" dirty="0">
                <a:solidFill>
                  <a:srgbClr val="058063"/>
                </a:solidFill>
              </a:rPr>
              <a:t> </a:t>
            </a:r>
            <a:endParaRPr lang="lt-LT" sz="2800" b="1" dirty="0">
              <a:solidFill>
                <a:srgbClr val="058063"/>
              </a:solidFill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0D26435-B51F-4E3A-9EEA-7B104E6F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6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DCF83CA-B2CD-41AE-8A05-D44ABAE4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25" y="1949762"/>
            <a:ext cx="9082967" cy="4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9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3B357EF-0DBD-4FE5-939A-13CD26F2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2" y="679025"/>
            <a:ext cx="10869058" cy="6584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 err="1">
                <a:solidFill>
                  <a:srgbClr val="058063"/>
                </a:solidFill>
                <a:latin typeface="+mn-lt"/>
              </a:rPr>
              <a:t>Informacinė</a:t>
            </a:r>
            <a:r>
              <a:rPr lang="en-GB" sz="3200" b="1" dirty="0">
                <a:solidFill>
                  <a:srgbClr val="058063"/>
                </a:solidFill>
                <a:latin typeface="+mn-lt"/>
              </a:rPr>
              <a:t> veiklos </a:t>
            </a:r>
            <a:r>
              <a:rPr lang="en-GB" sz="3200" b="1" dirty="0" err="1">
                <a:solidFill>
                  <a:srgbClr val="058063"/>
                </a:solidFill>
                <a:latin typeface="+mn-lt"/>
              </a:rPr>
              <a:t>platforma</a:t>
            </a:r>
            <a:r>
              <a:rPr lang="en-GB" sz="3200" b="1" dirty="0">
                <a:solidFill>
                  <a:srgbClr val="058063"/>
                </a:solidFill>
                <a:latin typeface="+mn-lt"/>
              </a:rPr>
              <a:t> mokymų </a:t>
            </a:r>
            <a:r>
              <a:rPr lang="en-GB" sz="3200" b="1" dirty="0" err="1">
                <a:solidFill>
                  <a:srgbClr val="058063"/>
                </a:solidFill>
                <a:latin typeface="+mn-lt"/>
              </a:rPr>
              <a:t>dalyviams</a:t>
            </a:r>
            <a:r>
              <a:rPr lang="en-GB" sz="3200" b="1" dirty="0">
                <a:solidFill>
                  <a:srgbClr val="058063"/>
                </a:solidFill>
                <a:latin typeface="+mn-lt"/>
              </a:rPr>
              <a:t> Moodle sistemoje</a:t>
            </a:r>
            <a:br>
              <a:rPr lang="en-GB" sz="3200" b="1" dirty="0"/>
            </a:br>
            <a:r>
              <a:rPr lang="en-GB" sz="3200" b="1" dirty="0">
                <a:solidFill>
                  <a:srgbClr val="05806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https://nsa.vma.lm.lt/</a:t>
            </a:r>
            <a:endParaRPr lang="lt-LT" sz="3200" b="1" dirty="0">
              <a:solidFill>
                <a:srgbClr val="058063"/>
              </a:solidFill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1203D65-759F-4AB8-92D3-A2087F50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7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07AAE72-5877-43D4-AE2B-BED5C4FF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30" y="1905918"/>
            <a:ext cx="8455312" cy="427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4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50EEF6B-E84F-4A4C-96BB-514A369E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8</a:t>
            </a:fld>
            <a:endParaRPr lang="lt-LT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6876684-0661-42E7-946F-15FA31ACA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3" y="911958"/>
            <a:ext cx="5337278" cy="5626954"/>
          </a:xfrm>
          <a:prstGeom prst="rect">
            <a:avLst/>
          </a:prstGeom>
          <a:ln>
            <a:solidFill>
              <a:srgbClr val="F36D2B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1B8098B-5D96-4FC1-8C11-6F4C0D81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78" y="1788868"/>
            <a:ext cx="5632739" cy="4750044"/>
          </a:xfrm>
          <a:prstGeom prst="rect">
            <a:avLst/>
          </a:prstGeom>
          <a:ln>
            <a:solidFill>
              <a:srgbClr val="F36D2B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D85B94-6DC2-4EFF-976B-06E78B31FAD9}"/>
              </a:ext>
            </a:extLst>
          </p:cNvPr>
          <p:cNvSpPr txBox="1"/>
          <p:nvPr/>
        </p:nvSpPr>
        <p:spPr>
          <a:xfrm>
            <a:off x="6175479" y="496460"/>
            <a:ext cx="5632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058063"/>
                </a:solidFill>
              </a:rPr>
              <a:t>Vidinė</a:t>
            </a:r>
            <a:r>
              <a:rPr lang="en-GB" sz="2400" b="1" dirty="0">
                <a:solidFill>
                  <a:srgbClr val="058063"/>
                </a:solidFill>
              </a:rPr>
              <a:t> </a:t>
            </a:r>
            <a:r>
              <a:rPr lang="en-GB" sz="2400" b="1" dirty="0" err="1">
                <a:solidFill>
                  <a:srgbClr val="058063"/>
                </a:solidFill>
              </a:rPr>
              <a:t>informacinė</a:t>
            </a:r>
            <a:r>
              <a:rPr lang="en-GB" sz="2400" b="1" dirty="0">
                <a:solidFill>
                  <a:srgbClr val="058063"/>
                </a:solidFill>
              </a:rPr>
              <a:t> </a:t>
            </a:r>
            <a:r>
              <a:rPr lang="en-GB" sz="2400" b="1" dirty="0" err="1">
                <a:solidFill>
                  <a:srgbClr val="058063"/>
                </a:solidFill>
              </a:rPr>
              <a:t>platforma</a:t>
            </a:r>
            <a:r>
              <a:rPr lang="en-GB" sz="2400" b="1" dirty="0">
                <a:solidFill>
                  <a:srgbClr val="058063"/>
                </a:solidFill>
              </a:rPr>
              <a:t> mokymų </a:t>
            </a:r>
            <a:r>
              <a:rPr lang="en-GB" sz="2400" b="1" dirty="0" err="1">
                <a:solidFill>
                  <a:srgbClr val="058063"/>
                </a:solidFill>
              </a:rPr>
              <a:t>dalyviams</a:t>
            </a:r>
            <a:r>
              <a:rPr lang="en-GB" sz="2400" b="1" dirty="0">
                <a:solidFill>
                  <a:srgbClr val="058063"/>
                </a:solidFill>
              </a:rPr>
              <a:t> Moodle sistemoje</a:t>
            </a:r>
            <a:endParaRPr lang="lt-LT" sz="2400" dirty="0">
              <a:solidFill>
                <a:srgbClr val="058063"/>
              </a:solidFill>
            </a:endParaRPr>
          </a:p>
        </p:txBody>
      </p:sp>
      <p:sp>
        <p:nvSpPr>
          <p:cNvPr id="12" name="Ovalas 11">
            <a:extLst>
              <a:ext uri="{FF2B5EF4-FFF2-40B4-BE49-F238E27FC236}">
                <a16:creationId xmlns:a16="http://schemas.microsoft.com/office/drawing/2014/main" id="{F5F7FADA-15F8-4B40-80CD-17689125A47B}"/>
              </a:ext>
            </a:extLst>
          </p:cNvPr>
          <p:cNvSpPr/>
          <p:nvPr/>
        </p:nvSpPr>
        <p:spPr>
          <a:xfrm>
            <a:off x="3051672" y="4957590"/>
            <a:ext cx="2489812" cy="1398760"/>
          </a:xfrm>
          <a:prstGeom prst="ellipse">
            <a:avLst/>
          </a:prstGeom>
          <a:noFill/>
          <a:ln>
            <a:solidFill>
              <a:srgbClr val="1B6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914F6-6899-40DE-BE44-AC3991E3C8F3}"/>
              </a:ext>
            </a:extLst>
          </p:cNvPr>
          <p:cNvSpPr txBox="1"/>
          <p:nvPr/>
        </p:nvSpPr>
        <p:spPr>
          <a:xfrm>
            <a:off x="3207940" y="5081239"/>
            <a:ext cx="213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36D2B"/>
                </a:solidFill>
              </a:rPr>
              <a:t>Diskusijos, klausimai, </a:t>
            </a:r>
            <a:r>
              <a:rPr lang="en-GB" b="1" dirty="0" err="1">
                <a:solidFill>
                  <a:srgbClr val="F36D2B"/>
                </a:solidFill>
              </a:rPr>
              <a:t>pasiūlymai</a:t>
            </a:r>
            <a:r>
              <a:rPr lang="en-GB" b="1" dirty="0">
                <a:solidFill>
                  <a:srgbClr val="F36D2B"/>
                </a:solidFill>
              </a:rPr>
              <a:t>, </a:t>
            </a:r>
            <a:r>
              <a:rPr lang="en-GB" b="1" dirty="0" err="1">
                <a:solidFill>
                  <a:srgbClr val="F36D2B"/>
                </a:solidFill>
              </a:rPr>
              <a:t>patirčių</a:t>
            </a:r>
            <a:r>
              <a:rPr lang="en-GB" b="1" dirty="0">
                <a:solidFill>
                  <a:srgbClr val="F36D2B"/>
                </a:solidFill>
              </a:rPr>
              <a:t> </a:t>
            </a:r>
            <a:r>
              <a:rPr lang="en-GB" b="1" dirty="0" err="1">
                <a:solidFill>
                  <a:srgbClr val="F36D2B"/>
                </a:solidFill>
              </a:rPr>
              <a:t>sklaida</a:t>
            </a:r>
            <a:endParaRPr lang="lt-LT" b="1" dirty="0">
              <a:solidFill>
                <a:srgbClr val="F36D2B"/>
              </a:solidFill>
            </a:endParaRPr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4B5D513A-036F-45C5-B4E3-105AF597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83250">
            <a:off x="1600227" y="5828178"/>
            <a:ext cx="1442761" cy="2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0790DD8-13C4-4452-8935-D6E5A5B1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925" y="1707615"/>
            <a:ext cx="10515600" cy="28046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058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Produktyvių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058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konsultacijų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058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0580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mokymų</a:t>
            </a:r>
            <a:endParaRPr lang="lt-LT" sz="4000" dirty="0">
              <a:ln>
                <a:solidFill>
                  <a:schemeClr val="tx1"/>
                </a:solidFill>
              </a:ln>
              <a:solidFill>
                <a:srgbClr val="0580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E2E68BA-977C-4BCD-8984-E145DBA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A10C-BF9B-41A5-A34C-896787056BDC}" type="slidenum">
              <a:rPr lang="lt-LT" smtClean="0"/>
              <a:t>9</a:t>
            </a:fld>
            <a:endParaRPr lang="lt-LT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388BDD9-64D7-4609-B452-79B22052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1" y="343259"/>
            <a:ext cx="2119788" cy="1107186"/>
          </a:xfrm>
          <a:prstGeom prst="rect">
            <a:avLst/>
          </a:prstGeom>
          <a:noFill/>
          <a:ln>
            <a:solidFill>
              <a:srgbClr val="F36D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5822FCD-9F8B-4EEB-8A43-FE480493A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40" y="6132297"/>
            <a:ext cx="7188569" cy="215911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Center for Innovation in Teaching &amp;amp; Learning | University of Illinois at  Urbana-Champaign">
            <a:extLst>
              <a:ext uri="{FF2B5EF4-FFF2-40B4-BE49-F238E27FC236}">
                <a16:creationId xmlns:a16="http://schemas.microsoft.com/office/drawing/2014/main" id="{0E37DA26-DC65-4D7B-A4A9-0C7BCD94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20" y="2642392"/>
            <a:ext cx="6929610" cy="3271714"/>
          </a:xfrm>
          <a:prstGeom prst="rect">
            <a:avLst/>
          </a:prstGeom>
          <a:noFill/>
          <a:ln w="38100">
            <a:solidFill>
              <a:srgbClr val="0580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835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7988</TotalTime>
  <Words>249</Words>
  <Application>Microsoft Office PowerPoint</Application>
  <PresentationFormat>Plačiaekranė</PresentationFormat>
  <Paragraphs>33</Paragraphs>
  <Slides>9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„Office“ tema</vt:lpstr>
      <vt:lpstr>Projekto “Skaitmeninio ugdymo turinio kūrimas ir diegimas”  2.1.1 veiklos "Savivaldybių komandų mokymai ir konsultacijos diegiant atnaujintą ugdymo turinį"  pristatymas</vt:lpstr>
      <vt:lpstr>2.1 veiklos “Metodinės pagalbos steigėjams teikimas” etapai   </vt:lpstr>
      <vt:lpstr>Konsultacinių mokymų "Savivaldybių komandų mokymai ir konsultacijos diegiant atnaujintą ugdymo turinį" tikslai </vt:lpstr>
      <vt:lpstr>Konsultacinių mokymų temos ir terminai</vt:lpstr>
      <vt:lpstr>2.1.1 veiklos "Savivaldybių komandų mokymai ir konsultacijos diegiant atnaujintą ugdymo turinį"   komanda</vt:lpstr>
      <vt:lpstr>www.mokykla2030.lt/pagalba-savivaldybems-ir-mokykloms/ </vt:lpstr>
      <vt:lpstr>Informacinė veiklos platforma mokymų dalyviams Moodle sistemoje https://nsa.vma.lm.lt/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 “Skaitmeninio ugdymo turinio kūrimas ir diegimas”  2.1.1 veiklos "Savivaldybių komandų mokymai ir konsultacijos diegiant atnaujintą ugdymo turinį"  informacija mokymų dalyviams</dc:title>
  <dc:creator>Kristina Paulikė</dc:creator>
  <cp:lastModifiedBy>Kristina Paulikė</cp:lastModifiedBy>
  <cp:revision>65</cp:revision>
  <dcterms:created xsi:type="dcterms:W3CDTF">2021-12-18T13:02:43Z</dcterms:created>
  <dcterms:modified xsi:type="dcterms:W3CDTF">2022-01-03T13:19:25Z</dcterms:modified>
</cp:coreProperties>
</file>