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media/image9.png" ContentType="image/png"/>
  <Override PartName="/ppt/media/image8.wmf" ContentType="image/x-wmf"/>
  <Override PartName="/ppt/media/image7.jpeg" ContentType="image/jpeg"/>
  <Override PartName="/ppt/media/image1.png" ContentType="image/png"/>
  <Override PartName="/ppt/media/image2.wmf" ContentType="image/x-wmf"/>
  <Override PartName="/ppt/media/image5.png" ContentType="image/png"/>
  <Override PartName="/ppt/media/image3.jpeg" ContentType="image/jpeg"/>
  <Override PartName="/ppt/media/image4.wmf" ContentType="image/x-wmf"/>
  <Override PartName="/ppt/media/image6.wmf" ContentType="image/x-wmf"/>
  <Override PartName="/ppt/media/image10.wmf" ContentType="image/x-wmf"/>
  <Override PartName="/ppt/media/image23.wmf" ContentType="image/x-wmf"/>
  <Override PartName="/ppt/media/image11.png" ContentType="image/png"/>
  <Override PartName="/ppt/media/image12.png" ContentType="image/png"/>
  <Override PartName="/ppt/media/image13.png" ContentType="image/png"/>
  <Override PartName="/ppt/media/image14.wmf" ContentType="image/x-wmf"/>
  <Override PartName="/ppt/media/image15.wmf" ContentType="image/x-wmf"/>
  <Override PartName="/ppt/media/image16.jpeg" ContentType="image/jpeg"/>
  <Override PartName="/ppt/media/image24.jpeg" ContentType="image/jpeg"/>
  <Override PartName="/ppt/media/image17.png" ContentType="image/png"/>
  <Override PartName="/ppt/media/image18.wmf" ContentType="image/x-wmf"/>
  <Override PartName="/ppt/media/image19.png" ContentType="image/png"/>
  <Override PartName="/ppt/media/image20.wmf" ContentType="image/x-wmf"/>
  <Override PartName="/ppt/media/image21.wmf" ContentType="image/x-wmf"/>
  <Override PartName="/ppt/media/image22.wmf" ContentType="image/x-wmf"/>
  <Override PartName="/ppt/media/image25.png" ContentType="image/png"/>
  <Override PartName="/ppt/media/image26.wmf" ContentType="image/x-wmf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D974C416-AE57-4F79-8BB7-89FDA6C0D0DA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4/22/20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F434BD9-94DA-48B3-8BE4-96D448DF3B89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B34EF0CA-A305-47C7-AF8A-D1DD5D90F505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4/22/20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E9027A7-30AF-4E6A-951C-D28251A40306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Edit Master text styles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fld id="{64FD0D16-882F-420C-B8E6-9BDB33402A10}" type="datetime">
              <a:rPr b="0" lang="en-US" sz="1200" spc="-1" strike="noStrike">
                <a:solidFill>
                  <a:srgbClr val="8b8b8b"/>
                </a:solidFill>
                <a:latin typeface="Calibri"/>
              </a:rPr>
              <a:t>4/22/20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 b="0" lang="en-US" sz="2400" spc="-1" strike="noStrike"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9737EE77-6E94-49F0-905C-CDADFC9124DD}" type="slidenum">
              <a:rPr b="0" lang="en-US" sz="1200" spc="-1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wmf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21.wmf"/><Relationship Id="rId2" Type="http://schemas.openxmlformats.org/officeDocument/2006/relationships/image" Target="../media/image22.wmf"/><Relationship Id="rId3" Type="http://schemas.openxmlformats.org/officeDocument/2006/relationships/hyperlink" Target="https://issuu.com/zaliasistakas/docs/zalioji_knyga_3_2019" TargetMode="External"/><Relationship Id="rId4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23.wmf"/><Relationship Id="rId2" Type="http://schemas.openxmlformats.org/officeDocument/2006/relationships/image" Target="../media/image24.jpeg"/><Relationship Id="rId3" Type="http://schemas.openxmlformats.org/officeDocument/2006/relationships/hyperlink" Target="https://youtu.be/A9D9W7UxUGI" TargetMode="External"/><Relationship Id="rId4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hyperlink" Target="https://forms.gle/5gkDfK7WQzEUvuLX7" TargetMode="External"/><Relationship Id="rId3" Type="http://schemas.openxmlformats.org/officeDocument/2006/relationships/image" Target="../media/image26.wmf"/><Relationship Id="rId4" Type="http://schemas.openxmlformats.org/officeDocument/2006/relationships/slideLayout" Target="../slideLayouts/slideLayout2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wmf"/><Relationship Id="rId3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wmf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wmf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wmf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image" Target="../media/image12.png"/><Relationship Id="rId3" Type="http://schemas.openxmlformats.org/officeDocument/2006/relationships/image" Target="../media/image13.png"/><Relationship Id="rId4" Type="http://schemas.openxmlformats.org/officeDocument/2006/relationships/image" Target="../media/image14.wmf"/><Relationship Id="rId5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5.wmf"/><Relationship Id="rId2" Type="http://schemas.openxmlformats.org/officeDocument/2006/relationships/image" Target="../media/image16.jpeg"/><Relationship Id="rId3" Type="http://schemas.openxmlformats.org/officeDocument/2006/relationships/hyperlink" Target="https://www.youtube.com/watch?v=vP9YdHXP3Cw" TargetMode="External"/><Relationship Id="rId4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wmf"/><Relationship Id="rId3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image" Target="../media/image20.wmf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6023520" y="2967480"/>
            <a:ext cx="6095520" cy="913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0f3855"/>
                </a:solidFill>
                <a:latin typeface="Raleway"/>
              </a:rPr>
              <a:t>Atliekų tvarkymas</a:t>
            </a:r>
            <a:endParaRPr b="0" lang="en-US" sz="5400" spc="-1" strike="noStrike">
              <a:latin typeface="Arial"/>
            </a:endParaRPr>
          </a:p>
        </p:txBody>
      </p:sp>
      <p:pic>
        <p:nvPicPr>
          <p:cNvPr id="124" name="Picture 5" descr=""/>
          <p:cNvPicPr/>
          <p:nvPr/>
        </p:nvPicPr>
        <p:blipFill>
          <a:blip r:embed="rId1"/>
          <a:stretch/>
        </p:blipFill>
        <p:spPr>
          <a:xfrm>
            <a:off x="844560" y="879480"/>
            <a:ext cx="4935240" cy="5099040"/>
          </a:xfrm>
          <a:prstGeom prst="rect">
            <a:avLst/>
          </a:prstGeom>
          <a:ln>
            <a:noFill/>
          </a:ln>
        </p:spPr>
      </p:pic>
      <p:pic>
        <p:nvPicPr>
          <p:cNvPr id="125" name="Picture 4" descr=""/>
          <p:cNvPicPr/>
          <p:nvPr/>
        </p:nvPicPr>
        <p:blipFill>
          <a:blip r:embed="rId2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p14:dur="100"/>
    </mc:Choice>
    <mc:Fallback>
      <p:transition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nodeType="afterEffect" fill="hold" presetClass="entr" presetID="45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4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Picture 8" descr=""/>
          <p:cNvPicPr/>
          <p:nvPr/>
        </p:nvPicPr>
        <p:blipFill>
          <a:blip r:embed="rId1"/>
          <a:stretch/>
        </p:blipFill>
        <p:spPr>
          <a:xfrm>
            <a:off x="7496280" y="2540160"/>
            <a:ext cx="4695480" cy="4317480"/>
          </a:xfrm>
          <a:prstGeom prst="rect">
            <a:avLst/>
          </a:prstGeom>
          <a:ln>
            <a:noFill/>
          </a:ln>
        </p:spPr>
      </p:pic>
      <p:sp>
        <p:nvSpPr>
          <p:cNvPr id="169" name="CustomShape 1"/>
          <p:cNvSpPr/>
          <p:nvPr/>
        </p:nvSpPr>
        <p:spPr>
          <a:xfrm>
            <a:off x="734400" y="4313880"/>
            <a:ext cx="7868160" cy="1065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Šis skystis gali užteršti vietos 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požeminį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 ir 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paviršinį vandenį 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bei 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dirvožemį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, kas galėtų kelti pavojų visuomenės sveikatai ir aplinkai.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734400" y="532080"/>
            <a:ext cx="55519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aleway"/>
              </a:rPr>
              <a:t>Atliekų šalinimas sąvartyne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71" name="Picture 5" descr=""/>
          <p:cNvPicPr/>
          <p:nvPr/>
        </p:nvPicPr>
        <p:blipFill>
          <a:blip r:embed="rId2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  <p:sp>
        <p:nvSpPr>
          <p:cNvPr id="172" name="CustomShape 3"/>
          <p:cNvSpPr/>
          <p:nvPr/>
        </p:nvSpPr>
        <p:spPr>
          <a:xfrm>
            <a:off x="734400" y="1279800"/>
            <a:ext cx="11008800" cy="161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Šalinimas sąvartyne yra 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seniausia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 atliekų tvarkymo forma ir mažiausiai pageidautinas variantas dėl daugelio galimų neigiamų padarinių.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Rimčiausias iš jų – šiltnamio efektą sukeliančių 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metano dujų 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(25 kartus veiklesnių nei anglies dioksidas) 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gamyba ir emisija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.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73" name="CustomShape 4"/>
          <p:cNvSpPr/>
          <p:nvPr/>
        </p:nvSpPr>
        <p:spPr>
          <a:xfrm>
            <a:off x="734400" y="3074040"/>
            <a:ext cx="8752320" cy="100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Metanas gali kauptis sąvartynuose ir netgi 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sukelti sprogimus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. Be metano, biologiškai skaidžių atliekų šalinimas gali lemti 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cheminių medžiagų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, pavyzdžiui, sunkiųjų metalų, patekimą į aplinką su 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filtratu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.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74" name="CustomShape 5"/>
          <p:cNvSpPr/>
          <p:nvPr/>
        </p:nvSpPr>
        <p:spPr>
          <a:xfrm>
            <a:off x="734400" y="6035400"/>
            <a:ext cx="473364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2060"/>
                </a:solidFill>
                <a:latin typeface="Raleway"/>
              </a:rPr>
              <a:t>Šaltinis: 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 u="sng">
                <a:solidFill>
                  <a:srgbClr val="0563c1"/>
                </a:solidFill>
                <a:uFillTx/>
                <a:latin typeface="Raleway"/>
                <a:hlinkClick r:id="rId3"/>
              </a:rPr>
              <a:t>Žalioji knyga III, 2019</a:t>
            </a:r>
            <a:endParaRPr b="0" lang="en-US" sz="1400" spc="-1" strike="noStrike">
              <a:latin typeface="Arial"/>
            </a:endParaRPr>
          </a:p>
        </p:txBody>
      </p:sp>
    </p:spTree>
  </p:cSld>
  <mc:AlternateContent>
    <mc:Choice Requires="p14">
      <p:transition advTm="45000" p14:dur="100"/>
    </mc:Choice>
    <mc:Fallback>
      <p:transition advTm="45000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300480" y="404640"/>
            <a:ext cx="60955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002060"/>
                </a:solidFill>
                <a:latin typeface="Raleway"/>
              </a:rPr>
              <a:t>Lietuva – piliakalnių kraštas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9212040" y="3623040"/>
            <a:ext cx="184320" cy="70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7" name="Picture 5" descr=""/>
          <p:cNvPicPr/>
          <p:nvPr/>
        </p:nvPicPr>
        <p:blipFill>
          <a:blip r:embed="rId1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  <p:pic>
        <p:nvPicPr>
          <p:cNvPr id="178" name="Online Media 3" descr=""/>
          <p:cNvPicPr/>
          <p:nvPr/>
        </p:nvPicPr>
        <p:blipFill>
          <a:blip r:embed="rId2"/>
          <a:stretch/>
        </p:blipFill>
        <p:spPr>
          <a:xfrm>
            <a:off x="1744200" y="1104840"/>
            <a:ext cx="8703360" cy="4895640"/>
          </a:xfrm>
          <a:prstGeom prst="rect">
            <a:avLst/>
          </a:prstGeom>
          <a:ln>
            <a:noFill/>
          </a:ln>
        </p:spPr>
      </p:pic>
      <p:sp>
        <p:nvSpPr>
          <p:cNvPr id="179" name="CustomShape 3"/>
          <p:cNvSpPr/>
          <p:nvPr/>
        </p:nvSpPr>
        <p:spPr>
          <a:xfrm>
            <a:off x="1971720" y="6101640"/>
            <a:ext cx="36691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2060"/>
                </a:solidFill>
                <a:latin typeface="Raleway"/>
              </a:rPr>
              <a:t>Šaltinis: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563c1"/>
                </a:solidFill>
                <a:uFillTx/>
                <a:latin typeface="Raleway"/>
                <a:hlinkClick r:id="rId3"/>
              </a:rPr>
              <a:t>Lietuva – piliakalnių kraštas, 2020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p14:dur="100"/>
    </mc:Choice>
    <mc:Fallback>
      <p:transition/>
    </mc:Fallback>
  </mc:AlternateContent>
  <p:timing>
    <p:tnLst>
      <p:par>
        <p:cTn id="62" dur="indefinite" restart="never" nodeType="tmRoot">
          <p:childTnLst>
            <p:seq>
              <p:cTn id="63" dur="indefinite" nodeType="mainSeq"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8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74" dur="1" fill="hold"/>
                                        <p:tgtEl>
                                          <p:spTgt spid="1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75" restart="whenNotActive" nodeType="interactiveSeq" fill="hold">
                <p:childTnLst>
                  <p:par>
                    <p:cTn id="76" fill="hold"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nodeType="click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79" dur="1" fill="hold"/>
                                        <p:tgtEl>
                                          <p:spTgt spid="1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CustomShape 1"/>
          <p:cNvSpPr/>
          <p:nvPr/>
        </p:nvSpPr>
        <p:spPr>
          <a:xfrm>
            <a:off x="3207240" y="657000"/>
            <a:ext cx="5776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ffffff"/>
                </a:solidFill>
                <a:latin typeface="Raleway Light"/>
              </a:rPr>
              <a:t>PASITIKRINKIME ŽINIAS!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81" name="CustomShape 2"/>
          <p:cNvSpPr/>
          <p:nvPr/>
        </p:nvSpPr>
        <p:spPr>
          <a:xfrm>
            <a:off x="3207240" y="1542960"/>
            <a:ext cx="5776920" cy="395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Spausk ant logotipo ir spręsk viktorinos klausimus</a:t>
            </a:r>
            <a:endParaRPr b="0" lang="en-US" sz="2000" spc="-1" strike="noStrike">
              <a:latin typeface="Arial"/>
            </a:endParaRPr>
          </a:p>
        </p:txBody>
      </p:sp>
      <p:pic>
        <p:nvPicPr>
          <p:cNvPr id="182" name="Picture 9" descr=""/>
          <p:cNvPicPr/>
          <p:nvPr/>
        </p:nvPicPr>
        <p:blipFill>
          <a:blip r:embed="rId1"/>
          <a:srcRect l="0" t="0" r="41809" b="0"/>
          <a:stretch/>
        </p:blipFill>
        <p:spPr>
          <a:xfrm>
            <a:off x="5034960" y="2496600"/>
            <a:ext cx="2121480" cy="2110320"/>
          </a:xfrm>
          <a:prstGeom prst="rect">
            <a:avLst/>
          </a:prstGeom>
          <a:ln>
            <a:noFill/>
          </a:ln>
        </p:spPr>
      </p:pic>
      <p:sp>
        <p:nvSpPr>
          <p:cNvPr id="183" name="CustomShape 3"/>
          <p:cNvSpPr/>
          <p:nvPr/>
        </p:nvSpPr>
        <p:spPr>
          <a:xfrm>
            <a:off x="5434920" y="4852440"/>
            <a:ext cx="132120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aleway Light"/>
              </a:rPr>
              <a:t>Sėkmės!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4" name="CustomShape 4"/>
          <p:cNvSpPr/>
          <p:nvPr/>
        </p:nvSpPr>
        <p:spPr>
          <a:xfrm>
            <a:off x="1501560" y="6125760"/>
            <a:ext cx="53712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002060"/>
                </a:solidFill>
                <a:latin typeface="Raleway Light"/>
              </a:rPr>
              <a:t>Viktorinos nuoroda: 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 u="sng">
                <a:solidFill>
                  <a:srgbClr val="0563c1"/>
                </a:solidFill>
                <a:uFillTx/>
                <a:latin typeface="Raleway Light"/>
                <a:hlinkClick r:id="rId2"/>
              </a:rPr>
              <a:t>https://forms.gle/5gkDfK7WQzEUvuLX7</a:t>
            </a:r>
            <a:endParaRPr b="0" lang="en-US" sz="1400" spc="-1" strike="noStrike">
              <a:latin typeface="Arial"/>
            </a:endParaRPr>
          </a:p>
        </p:txBody>
      </p:sp>
      <p:pic>
        <p:nvPicPr>
          <p:cNvPr id="185" name="Picture 8" descr=""/>
          <p:cNvPicPr/>
          <p:nvPr/>
        </p:nvPicPr>
        <p:blipFill>
          <a:blip r:embed="rId3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p14:dur="100"/>
    </mc:Choice>
    <mc:Fallback>
      <p:transition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458640" y="459360"/>
            <a:ext cx="609552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aleway"/>
              </a:rPr>
              <a:t>Atliekų tvarkymas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9212040" y="3623040"/>
            <a:ext cx="184320" cy="707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28" name="Picture 2" descr=""/>
          <p:cNvPicPr/>
          <p:nvPr/>
        </p:nvPicPr>
        <p:blipFill>
          <a:blip r:embed="rId1">
            <a:alphaModFix amt="0"/>
          </a:blip>
          <a:srcRect l="-11" t="-17" r="-11" b="13027"/>
          <a:stretch/>
        </p:blipFill>
        <p:spPr>
          <a:xfrm>
            <a:off x="458640" y="1870560"/>
            <a:ext cx="6338520" cy="3504960"/>
          </a:xfrm>
          <a:prstGeom prst="rect">
            <a:avLst/>
          </a:prstGeom>
          <a:ln>
            <a:noFill/>
          </a:ln>
        </p:spPr>
      </p:pic>
      <p:sp>
        <p:nvSpPr>
          <p:cNvPr id="129" name="CustomShape 3"/>
          <p:cNvSpPr/>
          <p:nvPr/>
        </p:nvSpPr>
        <p:spPr>
          <a:xfrm>
            <a:off x="7137000" y="1870560"/>
            <a:ext cx="4518720" cy="2834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f3855"/>
                </a:solidFill>
                <a:latin typeface="Raleway"/>
              </a:rPr>
              <a:t>Atliekų tvarkymas </a:t>
            </a:r>
            <a:r>
              <a:rPr b="0" lang="en-US" sz="2000" spc="-1" strike="noStrike">
                <a:solidFill>
                  <a:srgbClr val="0f3855"/>
                </a:solidFill>
                <a:latin typeface="Raleway Light"/>
              </a:rPr>
              <a:t>– paprastai nuo žmogaus veiklos atlikusių medžiagų (atliekų) surinkimas, pervežimas, apdirbimas, perdirbimas ar pašalinimas dėl sveikatos, estetinių ir kitų priežasčių.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f3855"/>
                </a:solidFill>
                <a:latin typeface="Raleway Light"/>
              </a:rPr>
              <a:t>Per paskutiniuosius dešimtmečius didesnis dėmesys taip pat skiriamas pastangoms sumažinti atliekų poveikį gamtai ir natūraliai aplinkai. </a:t>
            </a:r>
            <a:endParaRPr b="0" lang="en-US" sz="2000" spc="-1" strike="noStrike">
              <a:latin typeface="Arial"/>
            </a:endParaRPr>
          </a:p>
        </p:txBody>
      </p:sp>
      <p:pic>
        <p:nvPicPr>
          <p:cNvPr id="130" name="Picture 9" descr=""/>
          <p:cNvPicPr/>
          <p:nvPr/>
        </p:nvPicPr>
        <p:blipFill>
          <a:blip r:embed="rId2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p14:dur="100"/>
    </mc:Choice>
    <mc:Fallback>
      <p:transition/>
    </mc:Fallback>
  </mc:AlternateContent>
  <p:timing>
    <p:tnLst>
      <p:par>
        <p:cTn id="16" dur="indefinite" restart="never" nodeType="tmRoot">
          <p:childTnLst>
            <p:seq>
              <p:cTn id="17" dur="indefinite" nodeType="mainSeq"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after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3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677160" y="1005840"/>
            <a:ext cx="4786200" cy="1766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</p:txBody>
      </p:sp>
      <p:sp>
        <p:nvSpPr>
          <p:cNvPr id="132" name="CustomShape 2"/>
          <p:cNvSpPr/>
          <p:nvPr/>
        </p:nvSpPr>
        <p:spPr>
          <a:xfrm>
            <a:off x="680760" y="581760"/>
            <a:ext cx="10929240" cy="1461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aleway"/>
              </a:rPr>
              <a:t>Atsakingas vartojimas –</a:t>
            </a:r>
            <a:endParaRPr b="0" lang="en-US" sz="3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400" spc="-1" strike="noStrike">
                <a:solidFill>
                  <a:srgbClr val="ffffff"/>
                </a:solidFill>
                <a:latin typeface="Raleway"/>
              </a:rPr>
              <a:t> </a:t>
            </a:r>
            <a:endParaRPr b="0" lang="en-US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f3855"/>
                </a:solidFill>
                <a:latin typeface="Raleway Light"/>
              </a:rPr>
              <a:t>tai vartojimas, kurio pasekoje nėra sukuriamos atliekos, arba jų sukuriama labai mažas kiekis.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</p:txBody>
      </p:sp>
      <p:pic>
        <p:nvPicPr>
          <p:cNvPr id="133" name="Picture 2" descr=""/>
          <p:cNvPicPr/>
          <p:nvPr/>
        </p:nvPicPr>
        <p:blipFill>
          <a:blip r:embed="rId1">
            <a:alphaModFix amt="0"/>
          </a:blip>
          <a:srcRect l="-10" t="-15" r="-10" b="-15"/>
          <a:stretch/>
        </p:blipFill>
        <p:spPr>
          <a:xfrm>
            <a:off x="677160" y="2059200"/>
            <a:ext cx="5958360" cy="3995280"/>
          </a:xfrm>
          <a:prstGeom prst="rect">
            <a:avLst/>
          </a:prstGeom>
          <a:ln>
            <a:noFill/>
          </a:ln>
        </p:spPr>
      </p:pic>
      <p:pic>
        <p:nvPicPr>
          <p:cNvPr id="134" name="Picture 8" descr=""/>
          <p:cNvPicPr/>
          <p:nvPr/>
        </p:nvPicPr>
        <p:blipFill>
          <a:blip r:embed="rId2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  <p:sp>
        <p:nvSpPr>
          <p:cNvPr id="135" name="CustomShape 3"/>
          <p:cNvSpPr/>
          <p:nvPr/>
        </p:nvSpPr>
        <p:spPr>
          <a:xfrm>
            <a:off x="6989400" y="2705040"/>
            <a:ext cx="3861000" cy="1919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f3855"/>
                </a:solidFill>
                <a:latin typeface="Raleway Light"/>
              </a:rPr>
              <a:t>Atsakingo vartojimo pavyzdys: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f3855"/>
                </a:solidFill>
                <a:latin typeface="Raleway Light"/>
              </a:rPr>
              <a:t>„</a:t>
            </a:r>
            <a:r>
              <a:rPr b="0" lang="en-US" sz="2000" spc="-1" strike="noStrike">
                <a:solidFill>
                  <a:srgbClr val="0f3855"/>
                </a:solidFill>
                <a:latin typeface="Raleway"/>
              </a:rPr>
              <a:t>Zero waste</a:t>
            </a:r>
            <a:r>
              <a:rPr b="0" lang="en-US" sz="2000" spc="-1" strike="noStrike">
                <a:solidFill>
                  <a:srgbClr val="0f3855"/>
                </a:solidFill>
                <a:latin typeface="Raleway Light"/>
              </a:rPr>
              <a:t>“ (išvertus į lietuvių kalbą – „Be atliekų“) – tai XXI a. judėjimas, kurio tikslas vartoti tik perdirbamas arba savaime suyrančias medžiagas. </a:t>
            </a: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advTm="45000" p14:dur="100"/>
    </mc:Choice>
    <mc:Fallback>
      <p:transition advTm="45000"/>
    </mc:Fallback>
  </mc:AlternateContent>
  <p:timing>
    <p:tnLst>
      <p:par>
        <p:cTn id="25" dur="indefinite" restart="never" nodeType="tmRoot">
          <p:childTnLst>
            <p:seq>
              <p:cTn id="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Picture 2" descr=""/>
          <p:cNvPicPr/>
          <p:nvPr/>
        </p:nvPicPr>
        <p:blipFill>
          <a:blip r:embed="rId1">
            <a:alphaModFix amt="0"/>
          </a:blip>
          <a:srcRect l="-16" t="-12" r="-16" b="-12"/>
          <a:stretch/>
        </p:blipFill>
        <p:spPr>
          <a:xfrm>
            <a:off x="5122800" y="645480"/>
            <a:ext cx="6270840" cy="5183640"/>
          </a:xfrm>
          <a:prstGeom prst="rect">
            <a:avLst/>
          </a:prstGeom>
          <a:ln>
            <a:noFill/>
          </a:ln>
        </p:spPr>
      </p:pic>
      <p:pic>
        <p:nvPicPr>
          <p:cNvPr id="137" name="Picture 8" descr=""/>
          <p:cNvPicPr/>
          <p:nvPr/>
        </p:nvPicPr>
        <p:blipFill>
          <a:blip r:embed="rId2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  <p:sp>
        <p:nvSpPr>
          <p:cNvPr id="138" name="CustomShape 1"/>
          <p:cNvSpPr/>
          <p:nvPr/>
        </p:nvSpPr>
        <p:spPr>
          <a:xfrm>
            <a:off x="1015200" y="1680480"/>
            <a:ext cx="3556440" cy="228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f3855"/>
                </a:solidFill>
                <a:latin typeface="Raleway Light"/>
              </a:rPr>
              <a:t>Atsakingo vartojimo pavyzdys: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f3855"/>
                </a:solidFill>
                <a:latin typeface="Raleway"/>
              </a:rPr>
              <a:t>Dalijimosi ekonomika </a:t>
            </a:r>
            <a:r>
              <a:rPr b="0" lang="en-US" sz="1800" spc="-1" strike="noStrike">
                <a:solidFill>
                  <a:srgbClr val="0f3855"/>
                </a:solidFill>
                <a:latin typeface="Raleway Light"/>
              </a:rPr>
              <a:t>(bendro vartojimo ekonomika; angl. </a:t>
            </a:r>
            <a:r>
              <a:rPr b="0" i="1" lang="en-US" sz="1800" spc="-1" strike="noStrike">
                <a:solidFill>
                  <a:srgbClr val="0f3855"/>
                </a:solidFill>
                <a:latin typeface="Raleway Light"/>
              </a:rPr>
              <a:t>sharing economy</a:t>
            </a:r>
            <a:r>
              <a:rPr b="0" lang="en-US" sz="1800" spc="-1" strike="noStrike">
                <a:solidFill>
                  <a:srgbClr val="0f3855"/>
                </a:solidFill>
                <a:latin typeface="Raleway Light"/>
              </a:rPr>
              <a:t>) – informacinių technologijų (IT) pagalba sukurta rinka, kurioje tarp žmonių vyksta daiktų prekyba, nuoma, paslaugų ir prekių dalijimasis. </a:t>
            </a:r>
            <a:endParaRPr b="0" lang="en-US" sz="1800" spc="-1" strike="noStrike">
              <a:latin typeface="Arial"/>
            </a:endParaRPr>
          </a:p>
        </p:txBody>
      </p:sp>
    </p:spTree>
  </p:cSld>
  <mc:AlternateContent>
    <mc:Choice Requires="p14">
      <p:transition advTm="45000" p14:dur="100"/>
    </mc:Choice>
    <mc:Fallback>
      <p:transition advTm="45000"/>
    </mc:Fallback>
  </mc:AlternateContent>
  <p:timing>
    <p:tnLst>
      <p:par>
        <p:cTn id="27" dur="indefinite" restart="never" nodeType="tmRoot">
          <p:childTnLst>
            <p:seq>
              <p:cTn id="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2356200" y="1701000"/>
            <a:ext cx="184320" cy="645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0" name="CustomShape 2"/>
          <p:cNvSpPr/>
          <p:nvPr/>
        </p:nvSpPr>
        <p:spPr>
          <a:xfrm>
            <a:off x="612360" y="3103200"/>
            <a:ext cx="7311960" cy="1187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f3855"/>
                </a:solidFill>
                <a:latin typeface="Raleway Light"/>
              </a:rPr>
              <a:t>Prie atliekų mažinimo ženkliai prisidėtų pažintis su mus supančiomis arba mūsų pačių sukurtomis žaliavomis bei jų naudojimo pritaikymas prie kiekvieno iš mūsų asmeniškai gyvenimo būdo.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609480" y="863280"/>
            <a:ext cx="873864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aleway"/>
              </a:rPr>
              <a:t>Atliekų mažinimas – prevencija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42" name="Picture 6" descr=""/>
          <p:cNvPicPr/>
          <p:nvPr/>
        </p:nvPicPr>
        <p:blipFill>
          <a:blip r:embed="rId1"/>
          <a:stretch/>
        </p:blipFill>
        <p:spPr>
          <a:xfrm>
            <a:off x="8133480" y="2088720"/>
            <a:ext cx="3715920" cy="4768920"/>
          </a:xfrm>
          <a:prstGeom prst="rect">
            <a:avLst/>
          </a:prstGeom>
          <a:ln>
            <a:noFill/>
          </a:ln>
        </p:spPr>
      </p:pic>
      <p:pic>
        <p:nvPicPr>
          <p:cNvPr id="143" name="Picture 8" descr=""/>
          <p:cNvPicPr/>
          <p:nvPr/>
        </p:nvPicPr>
        <p:blipFill>
          <a:blip r:embed="rId2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  <p:sp>
        <p:nvSpPr>
          <p:cNvPr id="144" name="CustomShape 4"/>
          <p:cNvSpPr/>
          <p:nvPr/>
        </p:nvSpPr>
        <p:spPr>
          <a:xfrm>
            <a:off x="1643400" y="5510880"/>
            <a:ext cx="9241200" cy="456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i="1" lang="en-US" sz="2400" spc="299" strike="noStrike">
                <a:solidFill>
                  <a:srgbClr val="ffffff"/>
                </a:solidFill>
                <a:latin typeface="Raleway Light"/>
              </a:rPr>
              <a:t>Geriausia atlieka, ta, kurios nėra.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5" name="CustomShape 5"/>
          <p:cNvSpPr/>
          <p:nvPr/>
        </p:nvSpPr>
        <p:spPr>
          <a:xfrm>
            <a:off x="609480" y="1803960"/>
            <a:ext cx="8067960" cy="821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f3855"/>
                </a:solidFill>
                <a:latin typeface="Raleway"/>
              </a:rPr>
              <a:t>Preveñcija</a:t>
            </a:r>
            <a:r>
              <a:rPr b="0" lang="en-US" sz="2400" spc="-1" strike="noStrike">
                <a:solidFill>
                  <a:srgbClr val="0f3855"/>
                </a:solidFill>
                <a:latin typeface="Raleway Light"/>
              </a:rPr>
              <a:t> (lot. </a:t>
            </a:r>
            <a:r>
              <a:rPr b="0" i="1" lang="en-US" sz="2400" spc="-1" strike="noStrike">
                <a:solidFill>
                  <a:srgbClr val="0f3855"/>
                </a:solidFill>
                <a:latin typeface="Raleway Light"/>
              </a:rPr>
              <a:t>praeventio</a:t>
            </a:r>
            <a:r>
              <a:rPr b="0" lang="en-US" sz="2400" spc="-1" strike="noStrike">
                <a:solidFill>
                  <a:srgbClr val="0f3855"/>
                </a:solidFill>
                <a:latin typeface="Raleway Light"/>
              </a:rPr>
              <a:t>) – išankstinis kelio užkirtimas, užbėgimas už akių.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advTm="45000" p14:dur="100"/>
    </mc:Choice>
    <mc:Fallback>
      <p:transition advTm="45000"/>
    </mc:Fallback>
  </mc:AlternateContent>
  <p:timing>
    <p:tnLst>
      <p:par>
        <p:cTn id="29" dur="indefinite" restart="never" nodeType="tmRoot">
          <p:childTnLst>
            <p:seq>
              <p:cTn id="30" dur="indefinite" nodeType="mainSeq"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825840" y="2574360"/>
            <a:ext cx="5782680" cy="52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2"/>
          <p:cNvSpPr/>
          <p:nvPr/>
        </p:nvSpPr>
        <p:spPr>
          <a:xfrm>
            <a:off x="385920" y="444240"/>
            <a:ext cx="92955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aleway"/>
              </a:rPr>
              <a:t>Pakartotinis atliekų panaudojimas – rūšiavimas 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48" name="Picture 6" descr=""/>
          <p:cNvPicPr/>
          <p:nvPr/>
        </p:nvPicPr>
        <p:blipFill>
          <a:blip r:embed="rId1"/>
          <a:stretch/>
        </p:blipFill>
        <p:spPr>
          <a:xfrm>
            <a:off x="8903880" y="1041480"/>
            <a:ext cx="1703520" cy="1660680"/>
          </a:xfrm>
          <a:prstGeom prst="rect">
            <a:avLst/>
          </a:prstGeom>
          <a:ln>
            <a:noFill/>
          </a:ln>
        </p:spPr>
      </p:pic>
      <p:pic>
        <p:nvPicPr>
          <p:cNvPr id="149" name="Picture 9" descr=""/>
          <p:cNvPicPr/>
          <p:nvPr/>
        </p:nvPicPr>
        <p:blipFill>
          <a:blip r:embed="rId2"/>
          <a:stretch/>
        </p:blipFill>
        <p:spPr>
          <a:xfrm>
            <a:off x="9049680" y="4475160"/>
            <a:ext cx="1516680" cy="1630080"/>
          </a:xfrm>
          <a:prstGeom prst="rect">
            <a:avLst/>
          </a:prstGeom>
          <a:ln>
            <a:noFill/>
          </a:ln>
        </p:spPr>
      </p:pic>
      <p:pic>
        <p:nvPicPr>
          <p:cNvPr id="150" name="Picture 10" descr=""/>
          <p:cNvPicPr/>
          <p:nvPr/>
        </p:nvPicPr>
        <p:blipFill>
          <a:blip r:embed="rId3"/>
          <a:stretch/>
        </p:blipFill>
        <p:spPr>
          <a:xfrm>
            <a:off x="9008640" y="2695680"/>
            <a:ext cx="1599120" cy="1660680"/>
          </a:xfrm>
          <a:prstGeom prst="rect">
            <a:avLst/>
          </a:prstGeom>
          <a:ln>
            <a:noFill/>
          </a:ln>
        </p:spPr>
      </p:pic>
      <p:sp>
        <p:nvSpPr>
          <p:cNvPr id="151" name="CustomShape 3"/>
          <p:cNvSpPr/>
          <p:nvPr/>
        </p:nvSpPr>
        <p:spPr>
          <a:xfrm>
            <a:off x="825840" y="1453680"/>
            <a:ext cx="6566760" cy="307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2060"/>
                </a:solidFill>
                <a:latin typeface="Raleway Light"/>
              </a:rPr>
              <a:t>Mes atliekas rūšiuojame 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2060"/>
                </a:solidFill>
                <a:latin typeface="Raleway Light"/>
              </a:rPr>
              <a:t>Įmonės pramoniniu būdu perdirba atliekas į žaliavas  </a:t>
            </a: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2800" spc="-1" strike="noStrike">
                <a:solidFill>
                  <a:srgbClr val="002060"/>
                </a:solidFill>
                <a:latin typeface="Raleway Light"/>
              </a:rPr>
              <a:t>Žaliavos panaudojamos naujo gaminio gamyboje</a:t>
            </a:r>
            <a:endParaRPr b="0" lang="en-US" sz="2800" spc="-1" strike="noStrike">
              <a:latin typeface="Arial"/>
            </a:endParaRPr>
          </a:p>
        </p:txBody>
      </p:sp>
      <p:pic>
        <p:nvPicPr>
          <p:cNvPr id="152" name="Picture 11" descr=""/>
          <p:cNvPicPr/>
          <p:nvPr/>
        </p:nvPicPr>
        <p:blipFill>
          <a:blip r:embed="rId4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  <p:sp>
        <p:nvSpPr>
          <p:cNvPr id="153" name="CustomShape 4"/>
          <p:cNvSpPr/>
          <p:nvPr/>
        </p:nvSpPr>
        <p:spPr>
          <a:xfrm>
            <a:off x="3875760" y="2052720"/>
            <a:ext cx="466200" cy="5842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5"/>
          <p:cNvSpPr/>
          <p:nvPr/>
        </p:nvSpPr>
        <p:spPr>
          <a:xfrm>
            <a:off x="3875760" y="3814560"/>
            <a:ext cx="466200" cy="5842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206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mc:AlternateContent>
    <mc:Choice Requires="p14">
      <p:transition advTm="45000" p14:dur="100"/>
    </mc:Choice>
    <mc:Fallback>
      <p:transition advTm="45000"/>
    </mc:Fallback>
  </mc:AlternateContent>
  <p:timing>
    <p:tnLst>
      <p:par>
        <p:cTn id="37" dur="indefinite" restart="never" nodeType="tmRoot">
          <p:childTnLst>
            <p:seq>
              <p:cTn id="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4975920" y="335520"/>
            <a:ext cx="2239920" cy="63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 algn="ctr">
              <a:lnSpc>
                <a:spcPct val="100000"/>
              </a:lnSpc>
            </a:pPr>
            <a:r>
              <a:rPr b="0" lang="en-US" sz="3600" spc="-1" strike="noStrike">
                <a:solidFill>
                  <a:srgbClr val="002060"/>
                </a:solidFill>
                <a:latin typeface="Raleway Light"/>
              </a:rPr>
              <a:t>Kaip rūšiuoti?</a:t>
            </a:r>
            <a:endParaRPr b="0" lang="en-US" sz="3600" spc="-1" strike="noStrike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825840" y="2574360"/>
            <a:ext cx="5782680" cy="522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7" name="Picture 8" descr=""/>
          <p:cNvPicPr/>
          <p:nvPr/>
        </p:nvPicPr>
        <p:blipFill>
          <a:blip r:embed="rId1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  <p:pic>
        <p:nvPicPr>
          <p:cNvPr id="158" name="Online Media 5" descr=""/>
          <p:cNvPicPr/>
          <p:nvPr/>
        </p:nvPicPr>
        <p:blipFill>
          <a:blip r:embed="rId2"/>
          <a:stretch/>
        </p:blipFill>
        <p:spPr>
          <a:xfrm>
            <a:off x="1971720" y="1079640"/>
            <a:ext cx="8353080" cy="4698360"/>
          </a:xfrm>
          <a:prstGeom prst="rect">
            <a:avLst/>
          </a:prstGeom>
          <a:ln>
            <a:noFill/>
          </a:ln>
        </p:spPr>
      </p:pic>
      <p:sp>
        <p:nvSpPr>
          <p:cNvPr id="159" name="CustomShape 3"/>
          <p:cNvSpPr/>
          <p:nvPr/>
        </p:nvSpPr>
        <p:spPr>
          <a:xfrm>
            <a:off x="1971720" y="6101640"/>
            <a:ext cx="3669120" cy="455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2060"/>
                </a:solidFill>
                <a:latin typeface="Raleway"/>
              </a:rPr>
              <a:t>Šaltinis: </a:t>
            </a:r>
            <a:endParaRPr b="0" lang="en-US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1200" spc="-1" strike="noStrike" u="sng">
                <a:solidFill>
                  <a:srgbClr val="0563c1"/>
                </a:solidFill>
                <a:uFillTx/>
                <a:latin typeface="Raleway"/>
                <a:hlinkClick r:id="rId3"/>
              </a:rPr>
              <a:t>Kaip rūšiuoti?, 2018</a:t>
            </a:r>
            <a:endParaRPr b="0" lang="en-US" sz="1200" spc="-1" strike="noStrike">
              <a:latin typeface="Arial"/>
            </a:endParaRPr>
          </a:p>
        </p:txBody>
      </p:sp>
    </p:spTree>
  </p:cSld>
  <mc:AlternateContent>
    <mc:Choice Requires="p14">
      <p:transition advTm="45000" p14:dur="100"/>
    </mc:Choice>
    <mc:Fallback>
      <p:transition advTm="45000"/>
    </mc:Fallback>
  </mc:AlternateContent>
  <p:timing>
    <p:tnLst>
      <p:par>
        <p:cTn id="39" dur="indefinite" restart="never" nodeType="tmRoot">
          <p:childTnLst>
            <p:seq>
              <p:cTn id="40" dur="indefinite" nodeType="mainSeq">
                <p:childTnLst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44" dur="1" fill="hold"/>
                                        <p:tgtEl>
                                          <p:spTgt spid="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  <p:seq>
              <p:cTn id="45" restart="whenNotActive" nodeType="interactiveSeq" fill="hold">
                <p:childTnLst>
                  <p:par>
                    <p:cTn id="46" fill="hold"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nodeType="click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9" dur="1" fill="hold"/>
                                        <p:tgtEl>
                                          <p:spTgt spid="1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/>
        </p:nvSpPr>
        <p:spPr>
          <a:xfrm>
            <a:off x="797040" y="2090160"/>
            <a:ext cx="5782680" cy="1796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2060"/>
                </a:solidFill>
                <a:latin typeface="Raleway"/>
              </a:rPr>
              <a:t>Atliekų perdirbimas </a:t>
            </a:r>
            <a:r>
              <a:rPr b="0" lang="en-US" sz="2800" spc="-1" strike="noStrike">
                <a:solidFill>
                  <a:srgbClr val="002060"/>
                </a:solidFill>
                <a:latin typeface="Raleway Light"/>
              </a:rPr>
              <a:t>– tai procesas, leidžiantis perdirbti panaudotas medžiagas į naujas medžiagas ar objektus, ir tokiu būdu pakartotinai panaudoti atliekas.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61" name="CustomShape 2"/>
          <p:cNvSpPr/>
          <p:nvPr/>
        </p:nvSpPr>
        <p:spPr>
          <a:xfrm>
            <a:off x="254880" y="917280"/>
            <a:ext cx="488916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aleway"/>
              </a:rPr>
              <a:t>Atliekų perdirbimas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62" name="Picture 6" descr=""/>
          <p:cNvPicPr/>
          <p:nvPr/>
        </p:nvPicPr>
        <p:blipFill>
          <a:blip r:embed="rId1"/>
          <a:stretch/>
        </p:blipFill>
        <p:spPr>
          <a:xfrm>
            <a:off x="6392160" y="915840"/>
            <a:ext cx="5002560" cy="4732200"/>
          </a:xfrm>
          <a:prstGeom prst="rect">
            <a:avLst/>
          </a:prstGeom>
          <a:ln>
            <a:noFill/>
          </a:ln>
          <a:effectLst>
            <a:reflection algn="bl" dir="5400000" dist="50800" endPos="2000" rotWithShape="0" stA="46000" sy="-100000"/>
          </a:effectLst>
        </p:spPr>
      </p:pic>
      <p:pic>
        <p:nvPicPr>
          <p:cNvPr id="163" name="Picture 5" descr=""/>
          <p:cNvPicPr/>
          <p:nvPr/>
        </p:nvPicPr>
        <p:blipFill>
          <a:blip r:embed="rId2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advTm="45000" p14:dur="100"/>
    </mc:Choice>
    <mc:Fallback>
      <p:transition advTm="45000"/>
    </mc:Fallback>
  </mc:AlternateContent>
  <p:timing>
    <p:tnLst>
      <p:par>
        <p:cTn id="50" dur="indefinite" restart="never" nodeType="tmRoot">
          <p:childTnLst>
            <p:seq>
              <p:cTn id="51" dur="indefinite" nodeType="mainSeq"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afterEffect" fill="hold" presetClass="entr" presetID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 additive="repl">
                                        <p:cTn id="5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7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9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0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1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86cfe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CustomShape 1"/>
          <p:cNvSpPr/>
          <p:nvPr/>
        </p:nvSpPr>
        <p:spPr>
          <a:xfrm>
            <a:off x="800640" y="1840680"/>
            <a:ext cx="6497640" cy="3749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Sąvoka „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energija iš atliekų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“ (angl. </a:t>
            </a:r>
            <a:r>
              <a:rPr b="0" i="1" lang="en-US" sz="2000" spc="-1" strike="noStrike">
                <a:solidFill>
                  <a:srgbClr val="002060"/>
                </a:solidFill>
                <a:latin typeface="Raleway Light"/>
              </a:rPr>
              <a:t>WtE – waste-to-energy arba EfW – energy-from-waste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) taikoma jėgainėms, kuriose iš atliekų deginimo gaunama energija (garai ir/arba elektra).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Deginimo metodas 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ypač populiarus valstybėse su ribotu žemės plotu.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Švedija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 laikoma šios praktikos lydere per paskutinius 20 metų, kiti pavyzdžiai – Japonija, Danija. 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Deginimas gali būti atliekamas tiek 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individualiu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, tiek </a:t>
            </a:r>
            <a:r>
              <a:rPr b="0" lang="en-US" sz="2000" spc="-1" strike="noStrike">
                <a:solidFill>
                  <a:srgbClr val="002060"/>
                </a:solidFill>
                <a:latin typeface="Raleway"/>
              </a:rPr>
              <a:t>pramoniniu mastu</a:t>
            </a:r>
            <a:r>
              <a:rPr b="0" lang="en-US" sz="2000" spc="-1" strike="noStrike">
                <a:solidFill>
                  <a:srgbClr val="002060"/>
                </a:solidFill>
                <a:latin typeface="Raleway Light"/>
              </a:rPr>
              <a:t>. 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800640" y="1029240"/>
            <a:ext cx="7705080" cy="577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3200" spc="-1" strike="noStrike">
                <a:solidFill>
                  <a:srgbClr val="ffffff"/>
                </a:solidFill>
                <a:latin typeface="Raleway"/>
              </a:rPr>
              <a:t>Atliekų panaudojimas energijai gauti</a:t>
            </a:r>
            <a:endParaRPr b="0" lang="en-US" sz="3200" spc="-1" strike="noStrike">
              <a:latin typeface="Arial"/>
            </a:endParaRPr>
          </a:p>
        </p:txBody>
      </p:sp>
      <p:pic>
        <p:nvPicPr>
          <p:cNvPr id="166" name="Picture 6" descr=""/>
          <p:cNvPicPr/>
          <p:nvPr/>
        </p:nvPicPr>
        <p:blipFill>
          <a:blip r:embed="rId1"/>
          <a:stretch/>
        </p:blipFill>
        <p:spPr>
          <a:xfrm>
            <a:off x="7298280" y="2238840"/>
            <a:ext cx="4324680" cy="3297240"/>
          </a:xfrm>
          <a:prstGeom prst="rect">
            <a:avLst/>
          </a:prstGeom>
          <a:ln>
            <a:noFill/>
          </a:ln>
        </p:spPr>
      </p:pic>
      <p:pic>
        <p:nvPicPr>
          <p:cNvPr id="167" name="Picture 5" descr=""/>
          <p:cNvPicPr/>
          <p:nvPr/>
        </p:nvPicPr>
        <p:blipFill>
          <a:blip r:embed="rId2"/>
          <a:stretch/>
        </p:blipFill>
        <p:spPr>
          <a:xfrm>
            <a:off x="5474880" y="6231960"/>
            <a:ext cx="1241640" cy="3805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advTm="45000" p14:dur="100"/>
    </mc:Choice>
    <mc:Fallback>
      <p:transition advTm="45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19339</TotalTime>
  <Application>LibreOffice/6.1.0.3$Windows_X86_64 LibreOffice_project/efb621ed25068d70781dc026f7e9c5187a4decd1</Application>
  <Words>464</Words>
  <Paragraphs>58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2019-05-06T11:49:12Z</dcterms:created>
  <dc:creator>Jurgita Baltrukeviciute</dc:creator>
  <dc:description/>
  <dc:language>en-US</dc:language>
  <cp:lastModifiedBy/>
  <dcterms:modified xsi:type="dcterms:W3CDTF">2020-04-22T10:19:08Z</dcterms:modified>
  <cp:revision>262</cp:revision>
  <dc:subject/>
  <dc:title>ŽALIOSIOS OLIMPIADOS ‘19  PUSFINALIS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2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12</vt:i4>
  </property>
</Properties>
</file>