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Lst>
  <p:sldIdLst>
    <p:sldId id="318" r:id="rId8"/>
    <p:sldId id="505" r:id="rId9"/>
    <p:sldId id="506" r:id="rId10"/>
    <p:sldId id="500" r:id="rId11"/>
    <p:sldId id="501" r:id="rId12"/>
    <p:sldId id="502" r:id="rId13"/>
    <p:sldId id="507" r:id="rId14"/>
    <p:sldId id="508" r:id="rId15"/>
    <p:sldId id="504" r:id="rId16"/>
    <p:sldId id="581" r:id="rId17"/>
    <p:sldId id="583" r:id="rId18"/>
    <p:sldId id="499"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Raleway" panose="020B0503030101060003" pitchFamily="34" charset="0"/>
      <p:regular r:id="rId26"/>
      <p:bold r:id="rId27"/>
      <p:italic r:id="rId28"/>
      <p:boldItalic r:id="rId29"/>
    </p:embeddedFont>
    <p:embeddedFont>
      <p:font typeface="Raleway Light" panose="020B0403030101060003" pitchFamily="34" charset="0"/>
      <p:regular r:id="rId30"/>
      <p:italic r:id="rId31"/>
    </p:embeddedFont>
    <p:embeddedFont>
      <p:font typeface="Raleway Medium" panose="020B0603030101060003" pitchFamily="34" charset="0"/>
      <p:regular r:id="rId32"/>
      <p: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rgita Baltrukeviciute" initials="JB" lastIdx="2" clrIdx="0">
    <p:extLst>
      <p:ext uri="{19B8F6BF-5375-455C-9EA6-DF929625EA0E}">
        <p15:presenceInfo xmlns:p15="http://schemas.microsoft.com/office/powerpoint/2012/main" userId="5670cde6525a83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FB9"/>
    <a:srgbClr val="D1EEF6"/>
    <a:srgbClr val="E1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varScale="1">
        <p:scale>
          <a:sx n="108" d="100"/>
          <a:sy n="108" d="100"/>
        </p:scale>
        <p:origin x="90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t>2020-04-14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4601CFA-0612-4DF8-8D94-C5E71DDF3BD5}" type="slidenum">
              <a:rPr lang="lt-LT" smtClean="0"/>
              <a:t>‹#›</a:t>
            </a:fld>
            <a:endParaRPr lang="lt-LT"/>
          </a:p>
        </p:txBody>
      </p:sp>
    </p:spTree>
    <p:extLst>
      <p:ext uri="{BB962C8B-B14F-4D97-AF65-F5344CB8AC3E}">
        <p14:creationId xmlns:p14="http://schemas.microsoft.com/office/powerpoint/2010/main" val="20803284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t>2020-04-14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4601CFA-0612-4DF8-8D94-C5E71DDF3BD5}" type="slidenum">
              <a:rPr lang="lt-LT" smtClean="0"/>
              <a:t>‹#›</a:t>
            </a:fld>
            <a:endParaRPr lang="lt-LT"/>
          </a:p>
        </p:txBody>
      </p:sp>
    </p:spTree>
    <p:extLst>
      <p:ext uri="{BB962C8B-B14F-4D97-AF65-F5344CB8AC3E}">
        <p14:creationId xmlns:p14="http://schemas.microsoft.com/office/powerpoint/2010/main" val="1412069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t>2020-04-14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4601CFA-0612-4DF8-8D94-C5E71DDF3BD5}" type="slidenum">
              <a:rPr lang="lt-LT" smtClean="0"/>
              <a:t>‹#›</a:t>
            </a:fld>
            <a:endParaRPr lang="lt-LT"/>
          </a:p>
        </p:txBody>
      </p:sp>
    </p:spTree>
    <p:extLst>
      <p:ext uri="{BB962C8B-B14F-4D97-AF65-F5344CB8AC3E}">
        <p14:creationId xmlns:p14="http://schemas.microsoft.com/office/powerpoint/2010/main" val="1079004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4658517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969515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470529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9569025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8" name="Footer Placeholder 7"/>
          <p:cNvSpPr>
            <a:spLocks noGrp="1"/>
          </p:cNvSpPr>
          <p:nvPr>
            <p:ph type="ftr" sz="quarter" idx="11"/>
          </p:nvPr>
        </p:nvSpPr>
        <p:spPr/>
        <p:txBody>
          <a:bodyPr/>
          <a:lstStyle/>
          <a:p>
            <a:endParaRPr lang="lt-LT">
              <a:solidFill>
                <a:prstClr val="black">
                  <a:tint val="75000"/>
                </a:prstClr>
              </a:solidFill>
            </a:endParaRPr>
          </a:p>
        </p:txBody>
      </p:sp>
      <p:sp>
        <p:nvSpPr>
          <p:cNvPr id="9" name="Slide Number Placeholder 8"/>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2773496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4" name="Footer Placeholder 3"/>
          <p:cNvSpPr>
            <a:spLocks noGrp="1"/>
          </p:cNvSpPr>
          <p:nvPr>
            <p:ph type="ftr" sz="quarter" idx="11"/>
          </p:nvPr>
        </p:nvSpPr>
        <p:spPr/>
        <p:txBody>
          <a:bodyPr/>
          <a:lstStyle/>
          <a:p>
            <a:endParaRPr lang="lt-LT">
              <a:solidFill>
                <a:prstClr val="black">
                  <a:tint val="75000"/>
                </a:prstClr>
              </a:solidFill>
            </a:endParaRPr>
          </a:p>
        </p:txBody>
      </p:sp>
      <p:sp>
        <p:nvSpPr>
          <p:cNvPr id="5" name="Slide Number Placeholder 4"/>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654026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3" name="Footer Placeholder 2"/>
          <p:cNvSpPr>
            <a:spLocks noGrp="1"/>
          </p:cNvSpPr>
          <p:nvPr>
            <p:ph type="ftr" sz="quarter" idx="11"/>
          </p:nvPr>
        </p:nvSpPr>
        <p:spPr/>
        <p:txBody>
          <a:bodyPr/>
          <a:lstStyle/>
          <a:p>
            <a:endParaRPr lang="lt-LT">
              <a:solidFill>
                <a:prstClr val="black">
                  <a:tint val="75000"/>
                </a:prstClr>
              </a:solidFill>
            </a:endParaRPr>
          </a:p>
        </p:txBody>
      </p:sp>
      <p:sp>
        <p:nvSpPr>
          <p:cNvPr id="4" name="Slide Number Placeholder 3"/>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655852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6688963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t>2020-04-14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4601CFA-0612-4DF8-8D94-C5E71DDF3BD5}" type="slidenum">
              <a:rPr lang="lt-LT" smtClean="0"/>
              <a:t>‹#›</a:t>
            </a:fld>
            <a:endParaRPr lang="lt-LT"/>
          </a:p>
        </p:txBody>
      </p:sp>
    </p:spTree>
    <p:extLst>
      <p:ext uri="{BB962C8B-B14F-4D97-AF65-F5344CB8AC3E}">
        <p14:creationId xmlns:p14="http://schemas.microsoft.com/office/powerpoint/2010/main" val="41933412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6721553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431858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520281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750425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560959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9012652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0551931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8" name="Footer Placeholder 7"/>
          <p:cNvSpPr>
            <a:spLocks noGrp="1"/>
          </p:cNvSpPr>
          <p:nvPr>
            <p:ph type="ftr" sz="quarter" idx="11"/>
          </p:nvPr>
        </p:nvSpPr>
        <p:spPr/>
        <p:txBody>
          <a:bodyPr/>
          <a:lstStyle/>
          <a:p>
            <a:endParaRPr lang="lt-LT">
              <a:solidFill>
                <a:prstClr val="black">
                  <a:tint val="75000"/>
                </a:prstClr>
              </a:solidFill>
            </a:endParaRPr>
          </a:p>
        </p:txBody>
      </p:sp>
      <p:sp>
        <p:nvSpPr>
          <p:cNvPr id="9" name="Slide Number Placeholder 8"/>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401044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4" name="Footer Placeholder 3"/>
          <p:cNvSpPr>
            <a:spLocks noGrp="1"/>
          </p:cNvSpPr>
          <p:nvPr>
            <p:ph type="ftr" sz="quarter" idx="11"/>
          </p:nvPr>
        </p:nvSpPr>
        <p:spPr/>
        <p:txBody>
          <a:bodyPr/>
          <a:lstStyle/>
          <a:p>
            <a:endParaRPr lang="lt-LT">
              <a:solidFill>
                <a:prstClr val="black">
                  <a:tint val="75000"/>
                </a:prstClr>
              </a:solidFill>
            </a:endParaRPr>
          </a:p>
        </p:txBody>
      </p:sp>
      <p:sp>
        <p:nvSpPr>
          <p:cNvPr id="5" name="Slide Number Placeholder 4"/>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0497081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3" name="Footer Placeholder 2"/>
          <p:cNvSpPr>
            <a:spLocks noGrp="1"/>
          </p:cNvSpPr>
          <p:nvPr>
            <p:ph type="ftr" sz="quarter" idx="11"/>
          </p:nvPr>
        </p:nvSpPr>
        <p:spPr/>
        <p:txBody>
          <a:bodyPr/>
          <a:lstStyle/>
          <a:p>
            <a:endParaRPr lang="lt-LT">
              <a:solidFill>
                <a:prstClr val="black">
                  <a:tint val="75000"/>
                </a:prstClr>
              </a:solidFill>
            </a:endParaRPr>
          </a:p>
        </p:txBody>
      </p:sp>
      <p:sp>
        <p:nvSpPr>
          <p:cNvPr id="4" name="Slide Number Placeholder 3"/>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894747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5DDF67-D388-4C76-BEDD-1BC8CB02B389}" type="datetimeFigureOut">
              <a:rPr lang="lt-LT" smtClean="0"/>
              <a:t>2020-04-14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4601CFA-0612-4DF8-8D94-C5E71DDF3BD5}" type="slidenum">
              <a:rPr lang="lt-LT" smtClean="0"/>
              <a:t>‹#›</a:t>
            </a:fld>
            <a:endParaRPr lang="lt-LT"/>
          </a:p>
        </p:txBody>
      </p:sp>
    </p:spTree>
    <p:extLst>
      <p:ext uri="{BB962C8B-B14F-4D97-AF65-F5344CB8AC3E}">
        <p14:creationId xmlns:p14="http://schemas.microsoft.com/office/powerpoint/2010/main" val="24620788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1920092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4702963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4883921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824852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750425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560959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9012652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0551931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8" name="Footer Placeholder 7"/>
          <p:cNvSpPr>
            <a:spLocks noGrp="1"/>
          </p:cNvSpPr>
          <p:nvPr>
            <p:ph type="ftr" sz="quarter" idx="11"/>
          </p:nvPr>
        </p:nvSpPr>
        <p:spPr/>
        <p:txBody>
          <a:bodyPr/>
          <a:lstStyle/>
          <a:p>
            <a:endParaRPr lang="lt-LT">
              <a:solidFill>
                <a:prstClr val="black">
                  <a:tint val="75000"/>
                </a:prstClr>
              </a:solidFill>
            </a:endParaRPr>
          </a:p>
        </p:txBody>
      </p:sp>
      <p:sp>
        <p:nvSpPr>
          <p:cNvPr id="9" name="Slide Number Placeholder 8"/>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401044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4" name="Footer Placeholder 3"/>
          <p:cNvSpPr>
            <a:spLocks noGrp="1"/>
          </p:cNvSpPr>
          <p:nvPr>
            <p:ph type="ftr" sz="quarter" idx="11"/>
          </p:nvPr>
        </p:nvSpPr>
        <p:spPr/>
        <p:txBody>
          <a:bodyPr/>
          <a:lstStyle/>
          <a:p>
            <a:endParaRPr lang="lt-LT">
              <a:solidFill>
                <a:prstClr val="black">
                  <a:tint val="75000"/>
                </a:prstClr>
              </a:solidFill>
            </a:endParaRPr>
          </a:p>
        </p:txBody>
      </p:sp>
      <p:sp>
        <p:nvSpPr>
          <p:cNvPr id="5" name="Slide Number Placeholder 4"/>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0497081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5DDF67-D388-4C76-BEDD-1BC8CB02B389}" type="datetimeFigureOut">
              <a:rPr lang="lt-LT" smtClean="0"/>
              <a:t>2020-04-14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4601CFA-0612-4DF8-8D94-C5E71DDF3BD5}" type="slidenum">
              <a:rPr lang="lt-LT" smtClean="0"/>
              <a:t>‹#›</a:t>
            </a:fld>
            <a:endParaRPr lang="lt-LT"/>
          </a:p>
        </p:txBody>
      </p:sp>
    </p:spTree>
    <p:extLst>
      <p:ext uri="{BB962C8B-B14F-4D97-AF65-F5344CB8AC3E}">
        <p14:creationId xmlns:p14="http://schemas.microsoft.com/office/powerpoint/2010/main" val="39429939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3" name="Footer Placeholder 2"/>
          <p:cNvSpPr>
            <a:spLocks noGrp="1"/>
          </p:cNvSpPr>
          <p:nvPr>
            <p:ph type="ftr" sz="quarter" idx="11"/>
          </p:nvPr>
        </p:nvSpPr>
        <p:spPr/>
        <p:txBody>
          <a:bodyPr/>
          <a:lstStyle/>
          <a:p>
            <a:endParaRPr lang="lt-LT">
              <a:solidFill>
                <a:prstClr val="black">
                  <a:tint val="75000"/>
                </a:prstClr>
              </a:solidFill>
            </a:endParaRPr>
          </a:p>
        </p:txBody>
      </p:sp>
      <p:sp>
        <p:nvSpPr>
          <p:cNvPr id="4" name="Slide Number Placeholder 3"/>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894747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1920092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4702963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4883921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824852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7504252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560959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9012652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0551931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8" name="Footer Placeholder 7"/>
          <p:cNvSpPr>
            <a:spLocks noGrp="1"/>
          </p:cNvSpPr>
          <p:nvPr>
            <p:ph type="ftr" sz="quarter" idx="11"/>
          </p:nvPr>
        </p:nvSpPr>
        <p:spPr/>
        <p:txBody>
          <a:bodyPr/>
          <a:lstStyle/>
          <a:p>
            <a:endParaRPr lang="lt-LT">
              <a:solidFill>
                <a:prstClr val="black">
                  <a:tint val="75000"/>
                </a:prstClr>
              </a:solidFill>
            </a:endParaRPr>
          </a:p>
        </p:txBody>
      </p:sp>
      <p:sp>
        <p:nvSpPr>
          <p:cNvPr id="9" name="Slide Number Placeholder 8"/>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401044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5DDF67-D388-4C76-BEDD-1BC8CB02B389}" type="datetimeFigureOut">
              <a:rPr lang="lt-LT" smtClean="0"/>
              <a:t>2020-04-14</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04601CFA-0612-4DF8-8D94-C5E71DDF3BD5}" type="slidenum">
              <a:rPr lang="lt-LT" smtClean="0"/>
              <a:t>‹#›</a:t>
            </a:fld>
            <a:endParaRPr lang="lt-LT"/>
          </a:p>
        </p:txBody>
      </p:sp>
    </p:spTree>
    <p:extLst>
      <p:ext uri="{BB962C8B-B14F-4D97-AF65-F5344CB8AC3E}">
        <p14:creationId xmlns:p14="http://schemas.microsoft.com/office/powerpoint/2010/main" val="34553381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4" name="Footer Placeholder 3"/>
          <p:cNvSpPr>
            <a:spLocks noGrp="1"/>
          </p:cNvSpPr>
          <p:nvPr>
            <p:ph type="ftr" sz="quarter" idx="11"/>
          </p:nvPr>
        </p:nvSpPr>
        <p:spPr/>
        <p:txBody>
          <a:bodyPr/>
          <a:lstStyle/>
          <a:p>
            <a:endParaRPr lang="lt-LT">
              <a:solidFill>
                <a:prstClr val="black">
                  <a:tint val="75000"/>
                </a:prstClr>
              </a:solidFill>
            </a:endParaRPr>
          </a:p>
        </p:txBody>
      </p:sp>
      <p:sp>
        <p:nvSpPr>
          <p:cNvPr id="5" name="Slide Number Placeholder 4"/>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0497081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3" name="Footer Placeholder 2"/>
          <p:cNvSpPr>
            <a:spLocks noGrp="1"/>
          </p:cNvSpPr>
          <p:nvPr>
            <p:ph type="ftr" sz="quarter" idx="11"/>
          </p:nvPr>
        </p:nvSpPr>
        <p:spPr/>
        <p:txBody>
          <a:bodyPr/>
          <a:lstStyle/>
          <a:p>
            <a:endParaRPr lang="lt-LT">
              <a:solidFill>
                <a:prstClr val="black">
                  <a:tint val="75000"/>
                </a:prstClr>
              </a:solidFill>
            </a:endParaRPr>
          </a:p>
        </p:txBody>
      </p:sp>
      <p:sp>
        <p:nvSpPr>
          <p:cNvPr id="4" name="Slide Number Placeholder 3"/>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894747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1920092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4702963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4883921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824852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4536978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1995273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0269865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415853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5DDF67-D388-4C76-BEDD-1BC8CB02B389}" type="datetimeFigureOut">
              <a:rPr lang="lt-LT" smtClean="0"/>
              <a:t>2020-04-14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04601CFA-0612-4DF8-8D94-C5E71DDF3BD5}" type="slidenum">
              <a:rPr lang="lt-LT" smtClean="0"/>
              <a:t>‹#›</a:t>
            </a:fld>
            <a:endParaRPr lang="lt-LT"/>
          </a:p>
        </p:txBody>
      </p:sp>
    </p:spTree>
    <p:extLst>
      <p:ext uri="{BB962C8B-B14F-4D97-AF65-F5344CB8AC3E}">
        <p14:creationId xmlns:p14="http://schemas.microsoft.com/office/powerpoint/2010/main" val="965383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8" name="Footer Placeholder 7"/>
          <p:cNvSpPr>
            <a:spLocks noGrp="1"/>
          </p:cNvSpPr>
          <p:nvPr>
            <p:ph type="ftr" sz="quarter" idx="11"/>
          </p:nvPr>
        </p:nvSpPr>
        <p:spPr/>
        <p:txBody>
          <a:bodyPr/>
          <a:lstStyle/>
          <a:p>
            <a:endParaRPr lang="lt-LT">
              <a:solidFill>
                <a:prstClr val="black">
                  <a:tint val="75000"/>
                </a:prstClr>
              </a:solidFill>
            </a:endParaRPr>
          </a:p>
        </p:txBody>
      </p:sp>
      <p:sp>
        <p:nvSpPr>
          <p:cNvPr id="9" name="Slide Number Placeholder 8"/>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40236024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4" name="Footer Placeholder 3"/>
          <p:cNvSpPr>
            <a:spLocks noGrp="1"/>
          </p:cNvSpPr>
          <p:nvPr>
            <p:ph type="ftr" sz="quarter" idx="11"/>
          </p:nvPr>
        </p:nvSpPr>
        <p:spPr/>
        <p:txBody>
          <a:bodyPr/>
          <a:lstStyle/>
          <a:p>
            <a:endParaRPr lang="lt-LT">
              <a:solidFill>
                <a:prstClr val="black">
                  <a:tint val="75000"/>
                </a:prstClr>
              </a:solidFill>
            </a:endParaRPr>
          </a:p>
        </p:txBody>
      </p:sp>
      <p:sp>
        <p:nvSpPr>
          <p:cNvPr id="5" name="Slide Number Placeholder 4"/>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632982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3" name="Footer Placeholder 2"/>
          <p:cNvSpPr>
            <a:spLocks noGrp="1"/>
          </p:cNvSpPr>
          <p:nvPr>
            <p:ph type="ftr" sz="quarter" idx="11"/>
          </p:nvPr>
        </p:nvSpPr>
        <p:spPr/>
        <p:txBody>
          <a:bodyPr/>
          <a:lstStyle/>
          <a:p>
            <a:endParaRPr lang="lt-LT">
              <a:solidFill>
                <a:prstClr val="black">
                  <a:tint val="75000"/>
                </a:prstClr>
              </a:solidFill>
            </a:endParaRPr>
          </a:p>
        </p:txBody>
      </p:sp>
      <p:sp>
        <p:nvSpPr>
          <p:cNvPr id="4" name="Slide Number Placeholder 3"/>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8896960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4790073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6250662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4465633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460597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40239674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42072867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9258354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DDF67-D388-4C76-BEDD-1BC8CB02B389}" type="datetimeFigureOut">
              <a:rPr lang="lt-LT" smtClean="0"/>
              <a:t>2020-04-14</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04601CFA-0612-4DF8-8D94-C5E71DDF3BD5}" type="slidenum">
              <a:rPr lang="lt-LT" smtClean="0"/>
              <a:t>‹#›</a:t>
            </a:fld>
            <a:endParaRPr lang="lt-LT"/>
          </a:p>
        </p:txBody>
      </p:sp>
    </p:spTree>
    <p:extLst>
      <p:ext uri="{BB962C8B-B14F-4D97-AF65-F5344CB8AC3E}">
        <p14:creationId xmlns:p14="http://schemas.microsoft.com/office/powerpoint/2010/main" val="23328614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2119425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8" name="Footer Placeholder 7"/>
          <p:cNvSpPr>
            <a:spLocks noGrp="1"/>
          </p:cNvSpPr>
          <p:nvPr>
            <p:ph type="ftr" sz="quarter" idx="11"/>
          </p:nvPr>
        </p:nvSpPr>
        <p:spPr/>
        <p:txBody>
          <a:bodyPr/>
          <a:lstStyle/>
          <a:p>
            <a:endParaRPr lang="lt-LT">
              <a:solidFill>
                <a:prstClr val="black">
                  <a:tint val="75000"/>
                </a:prstClr>
              </a:solidFill>
            </a:endParaRPr>
          </a:p>
        </p:txBody>
      </p:sp>
      <p:sp>
        <p:nvSpPr>
          <p:cNvPr id="9" name="Slide Number Placeholder 8"/>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6909607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4" name="Footer Placeholder 3"/>
          <p:cNvSpPr>
            <a:spLocks noGrp="1"/>
          </p:cNvSpPr>
          <p:nvPr>
            <p:ph type="ftr" sz="quarter" idx="11"/>
          </p:nvPr>
        </p:nvSpPr>
        <p:spPr/>
        <p:txBody>
          <a:bodyPr/>
          <a:lstStyle/>
          <a:p>
            <a:endParaRPr lang="lt-LT">
              <a:solidFill>
                <a:prstClr val="black">
                  <a:tint val="75000"/>
                </a:prstClr>
              </a:solidFill>
            </a:endParaRPr>
          </a:p>
        </p:txBody>
      </p:sp>
      <p:sp>
        <p:nvSpPr>
          <p:cNvPr id="5" name="Slide Number Placeholder 4"/>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458289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3" name="Footer Placeholder 2"/>
          <p:cNvSpPr>
            <a:spLocks noGrp="1"/>
          </p:cNvSpPr>
          <p:nvPr>
            <p:ph type="ftr" sz="quarter" idx="11"/>
          </p:nvPr>
        </p:nvSpPr>
        <p:spPr/>
        <p:txBody>
          <a:bodyPr/>
          <a:lstStyle/>
          <a:p>
            <a:endParaRPr lang="lt-LT">
              <a:solidFill>
                <a:prstClr val="black">
                  <a:tint val="75000"/>
                </a:prstClr>
              </a:solidFill>
            </a:endParaRPr>
          </a:p>
        </p:txBody>
      </p:sp>
      <p:sp>
        <p:nvSpPr>
          <p:cNvPr id="4" name="Slide Number Placeholder 3"/>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300904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2540020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6" name="Footer Placeholder 5"/>
          <p:cNvSpPr>
            <a:spLocks noGrp="1"/>
          </p:cNvSpPr>
          <p:nvPr>
            <p:ph type="ftr" sz="quarter" idx="11"/>
          </p:nvPr>
        </p:nvSpPr>
        <p:spPr/>
        <p:txBody>
          <a:bodyPr/>
          <a:lstStyle/>
          <a:p>
            <a:endParaRPr lang="lt-LT">
              <a:solidFill>
                <a:prstClr val="black">
                  <a:tint val="75000"/>
                </a:prstClr>
              </a:solidFill>
            </a:endParaRPr>
          </a:p>
        </p:txBody>
      </p:sp>
      <p:sp>
        <p:nvSpPr>
          <p:cNvPr id="7" name="Slide Number Placeholder 6"/>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856659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4197844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11"/>
          </p:nvPr>
        </p:nvSpPr>
        <p:spPr/>
        <p:txBody>
          <a:bodyPr/>
          <a:lstStyle/>
          <a:p>
            <a:endParaRPr lang="lt-LT">
              <a:solidFill>
                <a:prstClr val="black">
                  <a:tint val="75000"/>
                </a:prstClr>
              </a:solidFill>
            </a:endParaRPr>
          </a:p>
        </p:txBody>
      </p:sp>
      <p:sp>
        <p:nvSpPr>
          <p:cNvPr id="6" name="Slide Number Placeholder 5"/>
          <p:cNvSpPr>
            <a:spLocks noGrp="1"/>
          </p:cNvSpPr>
          <p:nvPr>
            <p:ph type="sldNum" sz="quarter" idx="12"/>
          </p:nvPr>
        </p:nvSpPr>
        <p:spPr/>
        <p:txBody>
          <a:body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4204074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t>2020-04-14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4601CFA-0612-4DF8-8D94-C5E71DDF3BD5}" type="slidenum">
              <a:rPr lang="lt-LT" smtClean="0"/>
              <a:t>‹#›</a:t>
            </a:fld>
            <a:endParaRPr lang="lt-LT"/>
          </a:p>
        </p:txBody>
      </p:sp>
    </p:spTree>
    <p:extLst>
      <p:ext uri="{BB962C8B-B14F-4D97-AF65-F5344CB8AC3E}">
        <p14:creationId xmlns:p14="http://schemas.microsoft.com/office/powerpoint/2010/main" val="1910138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DDF67-D388-4C76-BEDD-1BC8CB02B389}" type="datetimeFigureOut">
              <a:rPr lang="lt-LT" smtClean="0"/>
              <a:t>2020-04-14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4601CFA-0612-4DF8-8D94-C5E71DDF3BD5}" type="slidenum">
              <a:rPr lang="lt-LT" smtClean="0"/>
              <a:t>‹#›</a:t>
            </a:fld>
            <a:endParaRPr lang="lt-LT"/>
          </a:p>
        </p:txBody>
      </p:sp>
    </p:spTree>
    <p:extLst>
      <p:ext uri="{BB962C8B-B14F-4D97-AF65-F5344CB8AC3E}">
        <p14:creationId xmlns:p14="http://schemas.microsoft.com/office/powerpoint/2010/main" val="34764567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DDF67-D388-4C76-BEDD-1BC8CB02B389}" type="datetimeFigureOut">
              <a:rPr lang="lt-LT" smtClean="0"/>
              <a:t>2020-04-14</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01CFA-0612-4DF8-8D94-C5E71DDF3BD5}" type="slidenum">
              <a:rPr lang="lt-LT" smtClean="0"/>
              <a:t>‹#›</a:t>
            </a:fld>
            <a:endParaRPr lang="lt-LT"/>
          </a:p>
        </p:txBody>
      </p:sp>
    </p:spTree>
    <p:extLst>
      <p:ext uri="{BB962C8B-B14F-4D97-AF65-F5344CB8AC3E}">
        <p14:creationId xmlns:p14="http://schemas.microsoft.com/office/powerpoint/2010/main" val="2265290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8341945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169509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169509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2169509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36372346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DDF67-D388-4C76-BEDD-1BC8CB02B389}" type="datetimeFigureOut">
              <a:rPr lang="lt-LT" smtClean="0">
                <a:solidFill>
                  <a:prstClr val="black">
                    <a:tint val="75000"/>
                  </a:prstClr>
                </a:solidFill>
              </a:rPr>
              <a:pPr/>
              <a:t>2020-04-14</a:t>
            </a:fld>
            <a:endParaRPr lang="lt-LT">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01CFA-0612-4DF8-8D94-C5E71DDF3BD5}" type="slidenum">
              <a:rPr lang="lt-LT" smtClean="0">
                <a:solidFill>
                  <a:prstClr val="black">
                    <a:tint val="75000"/>
                  </a:prstClr>
                </a:solidFill>
              </a:rPr>
              <a:pPr/>
              <a:t>‹#›</a:t>
            </a:fld>
            <a:endParaRPr lang="lt-LT">
              <a:solidFill>
                <a:prstClr val="black">
                  <a:tint val="75000"/>
                </a:prstClr>
              </a:solidFill>
            </a:endParaRPr>
          </a:p>
        </p:txBody>
      </p:sp>
    </p:spTree>
    <p:extLst>
      <p:ext uri="{BB962C8B-B14F-4D97-AF65-F5344CB8AC3E}">
        <p14:creationId xmlns:p14="http://schemas.microsoft.com/office/powerpoint/2010/main" val="17502539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clima/sites/clima/files/youth/docs/youth_magazine_lt.pdf" TargetMode="External"/><Relationship Id="rId2" Type="http://schemas.openxmlformats.org/officeDocument/2006/relationships/image" Target="../media/image2.emf"/><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forms.gle/MpLBq4dcWr8k5PNi9" TargetMode="External"/><Relationship Id="rId2" Type="http://schemas.openxmlformats.org/officeDocument/2006/relationships/image" Target="../media/image2.emf"/><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clima/sites/quiz/index.html" TargetMode="External"/><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0.xml"/><Relationship Id="rId5" Type="http://schemas.openxmlformats.org/officeDocument/2006/relationships/image" Target="../media/image2.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emf"/><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issuu.com/zaliasistakas/docs/zalioji_knyga_3_2019"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8.xml"/><Relationship Id="rId1" Type="http://schemas.openxmlformats.org/officeDocument/2006/relationships/video" Target="https://www.youtube.com/embed/geB3ytf7a5g?feature=oembed" TargetMode="External"/><Relationship Id="rId6" Type="http://schemas.openxmlformats.org/officeDocument/2006/relationships/hyperlink" Target="https://www.youtube.com/watch?v=geB3ytf7a5g" TargetMode="External"/><Relationship Id="rId5" Type="http://schemas.openxmlformats.org/officeDocument/2006/relationships/hyperlink" Target="https://www.youtube.com/watch?v=OKrTBKzgWG0"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Rectangle 1"/>
          <p:cNvSpPr/>
          <p:nvPr/>
        </p:nvSpPr>
        <p:spPr>
          <a:xfrm>
            <a:off x="5559595" y="3145684"/>
            <a:ext cx="6096000" cy="1015663"/>
          </a:xfrm>
          <a:prstGeom prst="rect">
            <a:avLst/>
          </a:prstGeom>
        </p:spPr>
        <p:txBody>
          <a:bodyPr>
            <a:spAutoFit/>
          </a:bodyPr>
          <a:lstStyle/>
          <a:p>
            <a:pPr marL="457200" algn="ctr">
              <a:spcBef>
                <a:spcPts val="1200"/>
              </a:spcBef>
              <a:spcAft>
                <a:spcPts val="1200"/>
              </a:spcAft>
            </a:pPr>
            <a:r>
              <a:rPr lang="lt-LT" sz="6000" dirty="0">
                <a:solidFill>
                  <a:schemeClr val="bg1"/>
                </a:solidFill>
                <a:latin typeface="Raleway Medium" panose="020B0603030101060003" pitchFamily="34" charset="0"/>
              </a:rPr>
              <a:t>Klimato kaita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056" y="1920240"/>
            <a:ext cx="4164539" cy="3758763"/>
          </a:xfrm>
          <a:prstGeom prst="rect">
            <a:avLst/>
          </a:prstGeom>
        </p:spPr>
      </p:pic>
      <p:pic>
        <p:nvPicPr>
          <p:cNvPr id="5" name="Picture 4">
            <a:extLst>
              <a:ext uri="{FF2B5EF4-FFF2-40B4-BE49-F238E27FC236}">
                <a16:creationId xmlns:a16="http://schemas.microsoft.com/office/drawing/2014/main" id="{05C20188-758D-458C-950D-1C8C6DE53FEA}"/>
              </a:ext>
            </a:extLst>
          </p:cNvPr>
          <p:cNvPicPr>
            <a:picLocks noChangeAspect="1"/>
          </p:cNvPicPr>
          <p:nvPr/>
        </p:nvPicPr>
        <p:blipFill>
          <a:blip r:embed="rId3"/>
          <a:stretch>
            <a:fillRect/>
          </a:stretch>
        </p:blipFill>
        <p:spPr>
          <a:xfrm>
            <a:off x="5703277" y="6219221"/>
            <a:ext cx="1021373" cy="313390"/>
          </a:xfrm>
          <a:prstGeom prst="rect">
            <a:avLst/>
          </a:prstGeom>
        </p:spPr>
      </p:pic>
    </p:spTree>
    <p:extLst>
      <p:ext uri="{BB962C8B-B14F-4D97-AF65-F5344CB8AC3E}">
        <p14:creationId xmlns:p14="http://schemas.microsoft.com/office/powerpoint/2010/main" val="22509954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F5D95-AB71-4336-AD41-86A3A70530B1}"/>
              </a:ext>
            </a:extLst>
          </p:cNvPr>
          <p:cNvPicPr>
            <a:picLocks noChangeAspect="1"/>
          </p:cNvPicPr>
          <p:nvPr/>
        </p:nvPicPr>
        <p:blipFill>
          <a:blip r:embed="rId2"/>
          <a:stretch>
            <a:fillRect/>
          </a:stretch>
        </p:blipFill>
        <p:spPr>
          <a:xfrm>
            <a:off x="5703277" y="6331434"/>
            <a:ext cx="1021373" cy="313390"/>
          </a:xfrm>
          <a:prstGeom prst="rect">
            <a:avLst/>
          </a:prstGeom>
        </p:spPr>
      </p:pic>
      <p:sp>
        <p:nvSpPr>
          <p:cNvPr id="5" name="Rectangle 4">
            <a:extLst>
              <a:ext uri="{FF2B5EF4-FFF2-40B4-BE49-F238E27FC236}">
                <a16:creationId xmlns:a16="http://schemas.microsoft.com/office/drawing/2014/main" id="{97765A3E-C39F-4011-9846-9B3765206836}"/>
              </a:ext>
            </a:extLst>
          </p:cNvPr>
          <p:cNvSpPr/>
          <p:nvPr/>
        </p:nvSpPr>
        <p:spPr>
          <a:xfrm>
            <a:off x="1076840" y="2002417"/>
            <a:ext cx="5287746" cy="2062103"/>
          </a:xfrm>
          <a:prstGeom prst="rect">
            <a:avLst/>
          </a:prstGeom>
        </p:spPr>
        <p:txBody>
          <a:bodyPr wrap="square">
            <a:spAutoFit/>
          </a:bodyPr>
          <a:lstStyle/>
          <a:p>
            <a:r>
              <a:rPr lang="lt-LT" sz="3200" dirty="0">
                <a:latin typeface="Raleway Light" panose="020B0403030101060003" pitchFamily="34" charset="0"/>
              </a:rPr>
              <a:t>Knygą </a:t>
            </a:r>
            <a:r>
              <a:rPr lang="lt-LT" sz="3200" dirty="0">
                <a:solidFill>
                  <a:srgbClr val="C00000"/>
                </a:solidFill>
                <a:latin typeface="Raleway Light" panose="020B0403030101060003" pitchFamily="34" charset="0"/>
              </a:rPr>
              <a:t>„Mūsų planeta, mūsų ateitis“</a:t>
            </a:r>
            <a:r>
              <a:rPr lang="lt-LT" sz="3200" dirty="0">
                <a:latin typeface="Raleway Light" panose="020B0403030101060003" pitchFamily="34" charset="0"/>
              </a:rPr>
              <a:t> PDF formatu galite skaityti paspaudę ant paveiksliuko</a:t>
            </a:r>
            <a:r>
              <a:rPr lang="en-US" sz="3200" dirty="0">
                <a:latin typeface="Raleway Light" panose="020B0403030101060003" pitchFamily="34" charset="0"/>
              </a:rPr>
              <a:t>.</a:t>
            </a:r>
            <a:endParaRPr lang="lt-LT" sz="3200" dirty="0">
              <a:latin typeface="Raleway Light" panose="020B0403030101060003" pitchFamily="34" charset="0"/>
            </a:endParaRPr>
          </a:p>
        </p:txBody>
      </p:sp>
      <p:pic>
        <p:nvPicPr>
          <p:cNvPr id="3" name="Picture 2">
            <a:hlinkClick r:id="rId3"/>
            <a:extLst>
              <a:ext uri="{FF2B5EF4-FFF2-40B4-BE49-F238E27FC236}">
                <a16:creationId xmlns:a16="http://schemas.microsoft.com/office/drawing/2014/main" id="{A500BA56-ACEC-4132-9A58-3EC4B2B1F330}"/>
              </a:ext>
            </a:extLst>
          </p:cNvPr>
          <p:cNvPicPr>
            <a:picLocks noChangeAspect="1"/>
          </p:cNvPicPr>
          <p:nvPr/>
        </p:nvPicPr>
        <p:blipFill>
          <a:blip r:embed="rId4"/>
          <a:stretch>
            <a:fillRect/>
          </a:stretch>
        </p:blipFill>
        <p:spPr>
          <a:xfrm>
            <a:off x="6661276" y="970020"/>
            <a:ext cx="3962743" cy="4480948"/>
          </a:xfrm>
          <a:prstGeom prst="rect">
            <a:avLst/>
          </a:prstGeom>
        </p:spPr>
      </p:pic>
    </p:spTree>
    <p:extLst>
      <p:ext uri="{BB962C8B-B14F-4D97-AF65-F5344CB8AC3E}">
        <p14:creationId xmlns:p14="http://schemas.microsoft.com/office/powerpoint/2010/main" val="490570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F5D95-AB71-4336-AD41-86A3A70530B1}"/>
              </a:ext>
            </a:extLst>
          </p:cNvPr>
          <p:cNvPicPr>
            <a:picLocks noChangeAspect="1"/>
          </p:cNvPicPr>
          <p:nvPr/>
        </p:nvPicPr>
        <p:blipFill>
          <a:blip r:embed="rId2"/>
          <a:stretch>
            <a:fillRect/>
          </a:stretch>
        </p:blipFill>
        <p:spPr>
          <a:xfrm>
            <a:off x="5703277" y="6331434"/>
            <a:ext cx="1021373" cy="313390"/>
          </a:xfrm>
          <a:prstGeom prst="rect">
            <a:avLst/>
          </a:prstGeom>
        </p:spPr>
      </p:pic>
      <p:sp>
        <p:nvSpPr>
          <p:cNvPr id="6" name="Rectangle 5">
            <a:extLst>
              <a:ext uri="{FF2B5EF4-FFF2-40B4-BE49-F238E27FC236}">
                <a16:creationId xmlns:a16="http://schemas.microsoft.com/office/drawing/2014/main" id="{F96E958B-2B5A-4840-98A6-149276C9D5EB}"/>
              </a:ext>
            </a:extLst>
          </p:cNvPr>
          <p:cNvSpPr/>
          <p:nvPr/>
        </p:nvSpPr>
        <p:spPr>
          <a:xfrm>
            <a:off x="3242900" y="657146"/>
            <a:ext cx="5777220" cy="646331"/>
          </a:xfrm>
          <a:prstGeom prst="rect">
            <a:avLst/>
          </a:prstGeom>
        </p:spPr>
        <p:txBody>
          <a:bodyPr wrap="square">
            <a:spAutoFit/>
          </a:bodyPr>
          <a:lstStyle/>
          <a:p>
            <a:pPr algn="ctr"/>
            <a:r>
              <a:rPr lang="lt-LT" sz="3600" spc="-1" dirty="0">
                <a:solidFill>
                  <a:srgbClr val="C00000"/>
                </a:solidFill>
                <a:latin typeface="Raleway Light" panose="020B0403030101060003" pitchFamily="34" charset="0"/>
              </a:rPr>
              <a:t>PASITIKRINKIME ŽINIAS!</a:t>
            </a:r>
          </a:p>
        </p:txBody>
      </p:sp>
      <p:sp>
        <p:nvSpPr>
          <p:cNvPr id="7" name="TextBox 6">
            <a:extLst>
              <a:ext uri="{FF2B5EF4-FFF2-40B4-BE49-F238E27FC236}">
                <a16:creationId xmlns:a16="http://schemas.microsoft.com/office/drawing/2014/main" id="{E8B33211-7222-43D8-8C78-FC2255E36DD2}"/>
              </a:ext>
            </a:extLst>
          </p:cNvPr>
          <p:cNvSpPr txBox="1"/>
          <p:nvPr/>
        </p:nvSpPr>
        <p:spPr>
          <a:xfrm>
            <a:off x="3242900" y="1543090"/>
            <a:ext cx="5777219" cy="707886"/>
          </a:xfrm>
          <a:prstGeom prst="rect">
            <a:avLst/>
          </a:prstGeom>
          <a:noFill/>
        </p:spPr>
        <p:txBody>
          <a:bodyPr wrap="square" rtlCol="0">
            <a:spAutoFit/>
          </a:bodyPr>
          <a:lstStyle/>
          <a:p>
            <a:pPr algn="ctr"/>
            <a:r>
              <a:rPr lang="lt-LT" sz="2000" dirty="0">
                <a:latin typeface="Raleway Light" panose="020B0403030101060003" pitchFamily="34" charset="0"/>
              </a:rPr>
              <a:t>Spausk ant logotipo ir spręsk viktorinos klausimus</a:t>
            </a:r>
          </a:p>
        </p:txBody>
      </p:sp>
      <p:pic>
        <p:nvPicPr>
          <p:cNvPr id="8" name="Picture 7" descr="A picture containing drawing, room&#10;&#10;Description automatically generated">
            <a:hlinkClick r:id="rId3"/>
            <a:extLst>
              <a:ext uri="{FF2B5EF4-FFF2-40B4-BE49-F238E27FC236}">
                <a16:creationId xmlns:a16="http://schemas.microsoft.com/office/drawing/2014/main" id="{33C73118-B0A1-43E2-B245-4EB7B4EA8157}"/>
              </a:ext>
            </a:extLst>
          </p:cNvPr>
          <p:cNvPicPr>
            <a:picLocks noChangeAspect="1"/>
          </p:cNvPicPr>
          <p:nvPr/>
        </p:nvPicPr>
        <p:blipFill rotWithShape="1">
          <a:blip r:embed="rId4">
            <a:extLst>
              <a:ext uri="{28A0092B-C50C-407E-A947-70E740481C1C}">
                <a14:useLocalDpi xmlns:a14="http://schemas.microsoft.com/office/drawing/2010/main" val="0"/>
              </a:ext>
            </a:extLst>
          </a:blip>
          <a:srcRect r="41809"/>
          <a:stretch/>
        </p:blipFill>
        <p:spPr>
          <a:xfrm>
            <a:off x="5070616" y="2496433"/>
            <a:ext cx="2121786" cy="2110592"/>
          </a:xfrm>
          <a:prstGeom prst="rect">
            <a:avLst/>
          </a:prstGeom>
        </p:spPr>
      </p:pic>
      <p:sp>
        <p:nvSpPr>
          <p:cNvPr id="9" name="Rectangle 8">
            <a:extLst>
              <a:ext uri="{FF2B5EF4-FFF2-40B4-BE49-F238E27FC236}">
                <a16:creationId xmlns:a16="http://schemas.microsoft.com/office/drawing/2014/main" id="{0C5F62AC-4F8B-4DCC-AD55-D313FAEC27F1}"/>
              </a:ext>
            </a:extLst>
          </p:cNvPr>
          <p:cNvSpPr/>
          <p:nvPr/>
        </p:nvSpPr>
        <p:spPr>
          <a:xfrm>
            <a:off x="5233314" y="4852482"/>
            <a:ext cx="1796389" cy="584775"/>
          </a:xfrm>
          <a:prstGeom prst="rect">
            <a:avLst/>
          </a:prstGeom>
        </p:spPr>
        <p:txBody>
          <a:bodyPr wrap="none">
            <a:spAutoFit/>
          </a:bodyPr>
          <a:lstStyle/>
          <a:p>
            <a:r>
              <a:rPr lang="lt-LT" sz="3200" spc="-1" dirty="0">
                <a:solidFill>
                  <a:srgbClr val="C00000"/>
                </a:solidFill>
                <a:latin typeface="Raleway Light" panose="020B0403030101060003" pitchFamily="34" charset="0"/>
              </a:rPr>
              <a:t>Sėkmės!</a:t>
            </a:r>
          </a:p>
        </p:txBody>
      </p:sp>
      <p:sp>
        <p:nvSpPr>
          <p:cNvPr id="10" name="TextBox 9">
            <a:extLst>
              <a:ext uri="{FF2B5EF4-FFF2-40B4-BE49-F238E27FC236}">
                <a16:creationId xmlns:a16="http://schemas.microsoft.com/office/drawing/2014/main" id="{BDCA0997-AA24-4BC2-8644-FFE271C5B620}"/>
              </a:ext>
            </a:extLst>
          </p:cNvPr>
          <p:cNvSpPr txBox="1"/>
          <p:nvPr/>
        </p:nvSpPr>
        <p:spPr>
          <a:xfrm>
            <a:off x="1565590" y="6057095"/>
            <a:ext cx="5371478" cy="523220"/>
          </a:xfrm>
          <a:prstGeom prst="rect">
            <a:avLst/>
          </a:prstGeom>
          <a:noFill/>
        </p:spPr>
        <p:txBody>
          <a:bodyPr wrap="square" rtlCol="0">
            <a:spAutoFit/>
          </a:bodyPr>
          <a:lstStyle/>
          <a:p>
            <a:r>
              <a:rPr lang="lt-LT" sz="1400" dirty="0">
                <a:latin typeface="Raleway Light" panose="020B0403030101060003" pitchFamily="34" charset="0"/>
              </a:rPr>
              <a:t>Viktorinos nuoroda: </a:t>
            </a:r>
          </a:p>
          <a:p>
            <a:r>
              <a:rPr lang="lt-LT" sz="1400" dirty="0">
                <a:latin typeface="Raleway Light" panose="020B0403030101060003" pitchFamily="34" charset="0"/>
                <a:hlinkClick r:id="rId3">
                  <a:extLst>
                    <a:ext uri="{A12FA001-AC4F-418D-AE19-62706E023703}">
                      <ahyp:hlinkClr xmlns:ahyp="http://schemas.microsoft.com/office/drawing/2018/hyperlinkcolor" val="tx"/>
                    </a:ext>
                  </a:extLst>
                </a:hlinkClick>
              </a:rPr>
              <a:t>https://forms.gle/MpLBq4dcWr8k5PNi9</a:t>
            </a:r>
            <a:endParaRPr lang="lt-LT" sz="1400" dirty="0">
              <a:latin typeface="Raleway Light" panose="020B0403030101060003" pitchFamily="34" charset="0"/>
            </a:endParaRPr>
          </a:p>
        </p:txBody>
      </p:sp>
    </p:spTree>
    <p:extLst>
      <p:ext uri="{BB962C8B-B14F-4D97-AF65-F5344CB8AC3E}">
        <p14:creationId xmlns:p14="http://schemas.microsoft.com/office/powerpoint/2010/main" val="1798621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B1625F-B59D-4413-AC53-137E17D0F086}"/>
              </a:ext>
            </a:extLst>
          </p:cNvPr>
          <p:cNvSpPr txBox="1"/>
          <p:nvPr/>
        </p:nvSpPr>
        <p:spPr>
          <a:xfrm>
            <a:off x="1485122" y="966041"/>
            <a:ext cx="6700090" cy="2677656"/>
          </a:xfrm>
          <a:prstGeom prst="rect">
            <a:avLst/>
          </a:prstGeom>
          <a:noFill/>
        </p:spPr>
        <p:txBody>
          <a:bodyPr wrap="square" rtlCol="0">
            <a:spAutoFit/>
          </a:bodyPr>
          <a:lstStyle/>
          <a:p>
            <a:pPr algn="ctr"/>
            <a:r>
              <a:rPr lang="en-US" sz="2800" dirty="0" err="1">
                <a:solidFill>
                  <a:schemeClr val="bg1"/>
                </a:solidFill>
                <a:latin typeface="Raleway" panose="020B0503030101060003" pitchFamily="34" charset="0"/>
              </a:rPr>
              <a:t>Kvie</a:t>
            </a:r>
            <a:r>
              <a:rPr lang="lt-LT" sz="2800" dirty="0" err="1">
                <a:solidFill>
                  <a:schemeClr val="bg1"/>
                </a:solidFill>
                <a:latin typeface="Raleway" panose="020B0503030101060003" pitchFamily="34" charset="0"/>
              </a:rPr>
              <a:t>čiame</a:t>
            </a:r>
            <a:r>
              <a:rPr lang="lt-LT" sz="2800" dirty="0">
                <a:solidFill>
                  <a:schemeClr val="bg1"/>
                </a:solidFill>
                <a:latin typeface="Raleway" panose="020B0503030101060003" pitchFamily="34" charset="0"/>
              </a:rPr>
              <a:t> išbandyti žinias ir Europos komisijos viktorinoje!</a:t>
            </a:r>
          </a:p>
          <a:p>
            <a:pPr algn="ctr"/>
            <a:endParaRPr lang="lt-LT" sz="2800" dirty="0">
              <a:solidFill>
                <a:schemeClr val="bg1"/>
              </a:solidFill>
              <a:latin typeface="Raleway" panose="020B0503030101060003" pitchFamily="34" charset="0"/>
            </a:endParaRPr>
          </a:p>
          <a:p>
            <a:pPr algn="ctr"/>
            <a:r>
              <a:rPr lang="lt-LT" sz="2800" dirty="0">
                <a:solidFill>
                  <a:schemeClr val="bg1"/>
                </a:solidFill>
                <a:latin typeface="Raleway" panose="020B0503030101060003" pitchFamily="34" charset="0"/>
              </a:rPr>
              <a:t>Spausk žemiau esantį paveiksliuką ir atsakyk į klausimus</a:t>
            </a:r>
          </a:p>
          <a:p>
            <a:pPr algn="ctr"/>
            <a:endParaRPr lang="lt-LT" sz="2800" dirty="0">
              <a:solidFill>
                <a:schemeClr val="bg1"/>
              </a:solidFill>
              <a:latin typeface="Raleway" panose="020B0503030101060003" pitchFamily="34" charset="0"/>
            </a:endParaRPr>
          </a:p>
        </p:txBody>
      </p:sp>
      <p:pic>
        <p:nvPicPr>
          <p:cNvPr id="3" name="Picture 2" descr="A picture containing graphics, room&#10;&#10;Description automatically generated">
            <a:hlinkClick r:id="rId3"/>
            <a:extLst>
              <a:ext uri="{FF2B5EF4-FFF2-40B4-BE49-F238E27FC236}">
                <a16:creationId xmlns:a16="http://schemas.microsoft.com/office/drawing/2014/main" id="{68A07CF5-75BD-4731-B41D-1260E5BD6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914" y="3510926"/>
            <a:ext cx="2326506" cy="2381033"/>
          </a:xfrm>
          <a:prstGeom prst="rect">
            <a:avLst/>
          </a:prstGeom>
        </p:spPr>
      </p:pic>
    </p:spTree>
    <p:extLst>
      <p:ext uri="{BB962C8B-B14F-4D97-AF65-F5344CB8AC3E}">
        <p14:creationId xmlns:p14="http://schemas.microsoft.com/office/powerpoint/2010/main" val="490978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Rectangle 1"/>
          <p:cNvSpPr/>
          <p:nvPr/>
        </p:nvSpPr>
        <p:spPr>
          <a:xfrm>
            <a:off x="5184559" y="1228961"/>
            <a:ext cx="6667130" cy="4062651"/>
          </a:xfrm>
          <a:prstGeom prst="rect">
            <a:avLst/>
          </a:prstGeom>
        </p:spPr>
        <p:txBody>
          <a:bodyPr wrap="square">
            <a:spAutoFit/>
          </a:bodyPr>
          <a:lstStyle/>
          <a:p>
            <a:pPr marL="457200">
              <a:spcBef>
                <a:spcPts val="1200"/>
              </a:spcBef>
              <a:spcAft>
                <a:spcPts val="1200"/>
              </a:spcAft>
            </a:pPr>
            <a:r>
              <a:rPr lang="lt-LT" sz="2200" dirty="0">
                <a:latin typeface="Raleway Medium" panose="020B0603030101060003" pitchFamily="34" charset="0"/>
              </a:rPr>
              <a:t>Klimato kaita </a:t>
            </a:r>
            <a:r>
              <a:rPr lang="lt-LT" sz="2200" dirty="0">
                <a:latin typeface="Raleway Light" panose="020B0403030101060003" pitchFamily="34" charset="0"/>
              </a:rPr>
              <a:t>– žymus, neįprastas tam tikro regiono klimato pokytis. </a:t>
            </a:r>
          </a:p>
          <a:p>
            <a:pPr marL="457200">
              <a:spcBef>
                <a:spcPts val="1200"/>
              </a:spcBef>
              <a:spcAft>
                <a:spcPts val="1200"/>
              </a:spcAft>
            </a:pPr>
            <a:r>
              <a:rPr lang="lt-LT" sz="2200" dirty="0">
                <a:latin typeface="Raleway Light" panose="020B0403030101060003" pitchFamily="34" charset="0"/>
              </a:rPr>
              <a:t>Į šią sąvoką gali įeiti vidutinės temperatūros, kritulių kiekio, vėjuotumo pokyčiai. </a:t>
            </a:r>
          </a:p>
          <a:p>
            <a:pPr marL="457200">
              <a:spcBef>
                <a:spcPts val="1200"/>
              </a:spcBef>
              <a:spcAft>
                <a:spcPts val="1200"/>
              </a:spcAft>
            </a:pPr>
            <a:r>
              <a:rPr lang="lt-LT" sz="2200" dirty="0">
                <a:latin typeface="Raleway Light" panose="020B0403030101060003" pitchFamily="34" charset="0"/>
              </a:rPr>
              <a:t>Klimato kaita gali apimti įvairios trukmės laikotarpius, nuo dešimtmečių iki milijonų metų. </a:t>
            </a:r>
          </a:p>
          <a:p>
            <a:pPr marL="457200">
              <a:spcBef>
                <a:spcPts val="1200"/>
              </a:spcBef>
              <a:spcAft>
                <a:spcPts val="1200"/>
              </a:spcAft>
            </a:pPr>
            <a:r>
              <a:rPr lang="lt-LT" sz="2200" dirty="0">
                <a:latin typeface="Raleway Light" panose="020B0403030101060003" pitchFamily="34" charset="0"/>
              </a:rPr>
              <a:t>Dabar terminas „klimato kaita“ dažniausiai vartojamas kalbant apie pastarojo meto visuotinį atšilimą.</a:t>
            </a:r>
            <a:r>
              <a:rPr lang="lt-LT" sz="2200" b="1" dirty="0">
                <a:latin typeface="Raleway Light" panose="020B0403030101060003" pitchFamily="34" charset="0"/>
              </a:rPr>
              <a:t>	</a:t>
            </a:r>
          </a:p>
        </p:txBody>
      </p:sp>
      <p:pic>
        <p:nvPicPr>
          <p:cNvPr id="5" name="Picture 4">
            <a:extLst>
              <a:ext uri="{FF2B5EF4-FFF2-40B4-BE49-F238E27FC236}">
                <a16:creationId xmlns:a16="http://schemas.microsoft.com/office/drawing/2014/main" id="{9FD3792A-9F5D-4067-9FFB-89D9918C6A49}"/>
              </a:ext>
            </a:extLst>
          </p:cNvPr>
          <p:cNvPicPr>
            <a:picLocks noChangeAspect="1"/>
          </p:cNvPicPr>
          <p:nvPr/>
        </p:nvPicPr>
        <p:blipFill>
          <a:blip r:embed="rId2"/>
          <a:stretch>
            <a:fillRect/>
          </a:stretch>
        </p:blipFill>
        <p:spPr>
          <a:xfrm>
            <a:off x="5703277" y="6219221"/>
            <a:ext cx="1021373" cy="313390"/>
          </a:xfrm>
          <a:prstGeom prst="rect">
            <a:avLst/>
          </a:prstGeom>
        </p:spPr>
      </p:pic>
      <p:pic>
        <p:nvPicPr>
          <p:cNvPr id="6" name="Picture 5">
            <a:extLst>
              <a:ext uri="{FF2B5EF4-FFF2-40B4-BE49-F238E27FC236}">
                <a16:creationId xmlns:a16="http://schemas.microsoft.com/office/drawing/2014/main" id="{8E5B4FF2-B157-4CC2-A54E-8879B94B5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39" y="1228961"/>
            <a:ext cx="4623551" cy="4271710"/>
          </a:xfrm>
          <a:prstGeom prst="rect">
            <a:avLst/>
          </a:prstGeom>
        </p:spPr>
      </p:pic>
    </p:spTree>
    <p:extLst>
      <p:ext uri="{BB962C8B-B14F-4D97-AF65-F5344CB8AC3E}">
        <p14:creationId xmlns:p14="http://schemas.microsoft.com/office/powerpoint/2010/main" val="1494806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BD559-80FC-4730-B91E-8730F9B3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401" y="2303797"/>
            <a:ext cx="3964604" cy="2610572"/>
          </a:xfrm>
          <a:prstGeom prst="rect">
            <a:avLst/>
          </a:prstGeom>
        </p:spPr>
      </p:pic>
      <p:sp>
        <p:nvSpPr>
          <p:cNvPr id="2" name="Rectangle 1"/>
          <p:cNvSpPr/>
          <p:nvPr/>
        </p:nvSpPr>
        <p:spPr>
          <a:xfrm>
            <a:off x="801921" y="2639587"/>
            <a:ext cx="6282460" cy="1938992"/>
          </a:xfrm>
          <a:prstGeom prst="rect">
            <a:avLst/>
          </a:prstGeom>
        </p:spPr>
        <p:txBody>
          <a:bodyPr wrap="square">
            <a:spAutoFit/>
          </a:bodyPr>
          <a:lstStyle/>
          <a:p>
            <a:pPr marL="457200">
              <a:spcBef>
                <a:spcPts val="1200"/>
              </a:spcBef>
              <a:spcAft>
                <a:spcPts val="1200"/>
              </a:spcAft>
            </a:pPr>
            <a:r>
              <a:rPr lang="lt-LT" sz="2400" dirty="0">
                <a:latin typeface="Raleway Light" panose="020B0403030101060003" pitchFamily="34" charset="0"/>
              </a:rPr>
              <a:t>Klimatą taip pat veikia išoriniai veiksniai, pavyzdžiui, tokie kaip Saulės radiacija, nežymūs Žemės orbitos nukrypimai ar šiltnamio efektą sukeliančių dujų koncentracijos lygmuo. </a:t>
            </a:r>
            <a:endParaRPr lang="lt-LT" sz="2400" b="1" dirty="0">
              <a:solidFill>
                <a:prstClr val="black"/>
              </a:solidFill>
              <a:latin typeface="Raleway Light" panose="020B0403030101060003" pitchFamily="34" charset="0"/>
            </a:endParaRPr>
          </a:p>
        </p:txBody>
      </p:sp>
      <p:pic>
        <p:nvPicPr>
          <p:cNvPr id="5" name="Picture 4">
            <a:extLst>
              <a:ext uri="{FF2B5EF4-FFF2-40B4-BE49-F238E27FC236}">
                <a16:creationId xmlns:a16="http://schemas.microsoft.com/office/drawing/2014/main" id="{DB89A9D8-60C7-4255-9DCD-F4527B14D828}"/>
              </a:ext>
            </a:extLst>
          </p:cNvPr>
          <p:cNvPicPr>
            <a:picLocks noChangeAspect="1"/>
          </p:cNvPicPr>
          <p:nvPr/>
        </p:nvPicPr>
        <p:blipFill>
          <a:blip r:embed="rId3"/>
          <a:stretch>
            <a:fillRect/>
          </a:stretch>
        </p:blipFill>
        <p:spPr>
          <a:xfrm>
            <a:off x="5703277" y="6219221"/>
            <a:ext cx="1021373" cy="313390"/>
          </a:xfrm>
          <a:prstGeom prst="rect">
            <a:avLst/>
          </a:prstGeom>
        </p:spPr>
      </p:pic>
      <p:sp>
        <p:nvSpPr>
          <p:cNvPr id="3" name="Rectangle 2">
            <a:extLst>
              <a:ext uri="{FF2B5EF4-FFF2-40B4-BE49-F238E27FC236}">
                <a16:creationId xmlns:a16="http://schemas.microsoft.com/office/drawing/2014/main" id="{E21B7832-5C47-4F05-AFEF-880520A548D6}"/>
              </a:ext>
            </a:extLst>
          </p:cNvPr>
          <p:cNvSpPr/>
          <p:nvPr/>
        </p:nvSpPr>
        <p:spPr>
          <a:xfrm>
            <a:off x="801921" y="998944"/>
            <a:ext cx="10824084" cy="1200329"/>
          </a:xfrm>
          <a:prstGeom prst="rect">
            <a:avLst/>
          </a:prstGeom>
        </p:spPr>
        <p:txBody>
          <a:bodyPr wrap="square">
            <a:spAutoFit/>
          </a:bodyPr>
          <a:lstStyle/>
          <a:p>
            <a:pPr marL="457200">
              <a:spcBef>
                <a:spcPts val="1200"/>
              </a:spcBef>
              <a:spcAft>
                <a:spcPts val="1200"/>
              </a:spcAft>
            </a:pPr>
            <a:r>
              <a:rPr lang="lt-LT" sz="2400" dirty="0">
                <a:latin typeface="Raleway Medium" panose="020B0603030101060003" pitchFamily="34" charset="0"/>
              </a:rPr>
              <a:t>Klimato kaita </a:t>
            </a:r>
            <a:r>
              <a:rPr lang="lt-LT" sz="2400" dirty="0">
                <a:latin typeface="Raleway Light" panose="020B0403030101060003" pitchFamily="34" charset="0"/>
              </a:rPr>
              <a:t>yra daugybės faktorių rezultatas, atspindintis pokyčius atmosferoje, procesus kitose Žemės dalyse – vandenynuose, ledynuose, o pastaruoju metu ir žmogaus veiklos padarinius. </a:t>
            </a:r>
            <a:endParaRPr lang="en-US" sz="2400" dirty="0">
              <a:latin typeface="Raleway Light" panose="020B0403030101060003" pitchFamily="34" charset="0"/>
            </a:endParaRPr>
          </a:p>
        </p:txBody>
      </p:sp>
    </p:spTree>
    <p:extLst>
      <p:ext uri="{BB962C8B-B14F-4D97-AF65-F5344CB8AC3E}">
        <p14:creationId xmlns:p14="http://schemas.microsoft.com/office/powerpoint/2010/main" val="39402459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9" name="Rectangle 8"/>
          <p:cNvSpPr/>
          <p:nvPr/>
        </p:nvSpPr>
        <p:spPr>
          <a:xfrm>
            <a:off x="766438" y="2367172"/>
            <a:ext cx="6324538" cy="2462213"/>
          </a:xfrm>
          <a:prstGeom prst="rect">
            <a:avLst/>
          </a:prstGeom>
        </p:spPr>
        <p:txBody>
          <a:bodyPr wrap="square">
            <a:spAutoFit/>
          </a:bodyPr>
          <a:lstStyle/>
          <a:p>
            <a:r>
              <a:rPr lang="lt-LT" sz="2200" dirty="0">
                <a:latin typeface="Raleway Light" panose="020B0403030101060003" pitchFamily="34" charset="0"/>
              </a:rPr>
              <a:t>Nakties metu, Saulei esant kitoje horizonto pusėje, įšilęs atmosferos oras vėsta lėtai ir tolygiai. </a:t>
            </a:r>
          </a:p>
          <a:p>
            <a:endParaRPr lang="lt-LT" sz="2200" dirty="0">
              <a:latin typeface="Raleway Light" panose="020B0403030101060003" pitchFamily="34" charset="0"/>
            </a:endParaRPr>
          </a:p>
          <a:p>
            <a:r>
              <a:rPr lang="lt-LT" sz="2200" dirty="0">
                <a:latin typeface="Raleway Light" panose="020B0403030101060003" pitchFamily="34" charset="0"/>
              </a:rPr>
              <a:t>Šis šilumos kaupimo ir išlaikymo reiškinys yra viena iš būtinų sąlygų gyvybei žemėje palaikyti. Jis paprastai vadinamas </a:t>
            </a:r>
            <a:r>
              <a:rPr lang="lt-LT" sz="2200" dirty="0">
                <a:latin typeface="Raleway Medium" panose="020B0603030101060003" pitchFamily="34" charset="0"/>
              </a:rPr>
              <a:t>šiltnamio efektu</a:t>
            </a:r>
            <a:r>
              <a:rPr lang="lt-LT" sz="2200" dirty="0">
                <a:latin typeface="Raleway Light" panose="020B0403030101060003" pitchFamily="34" charset="0"/>
              </a:rPr>
              <a:t>.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952" y="2270829"/>
            <a:ext cx="6198048" cy="4287691"/>
          </a:xfrm>
          <a:prstGeom prst="rect">
            <a:avLst/>
          </a:prstGeom>
        </p:spPr>
      </p:pic>
      <p:pic>
        <p:nvPicPr>
          <p:cNvPr id="5" name="Picture 4">
            <a:extLst>
              <a:ext uri="{FF2B5EF4-FFF2-40B4-BE49-F238E27FC236}">
                <a16:creationId xmlns:a16="http://schemas.microsoft.com/office/drawing/2014/main" id="{3AA587FC-0017-4A87-AF91-793066BFA696}"/>
              </a:ext>
            </a:extLst>
          </p:cNvPr>
          <p:cNvPicPr>
            <a:picLocks noChangeAspect="1"/>
          </p:cNvPicPr>
          <p:nvPr/>
        </p:nvPicPr>
        <p:blipFill>
          <a:blip r:embed="rId3"/>
          <a:stretch>
            <a:fillRect/>
          </a:stretch>
        </p:blipFill>
        <p:spPr>
          <a:xfrm>
            <a:off x="5703277" y="6219221"/>
            <a:ext cx="1021373" cy="313390"/>
          </a:xfrm>
          <a:prstGeom prst="rect">
            <a:avLst/>
          </a:prstGeom>
        </p:spPr>
      </p:pic>
      <p:sp>
        <p:nvSpPr>
          <p:cNvPr id="2" name="Rectangle 1">
            <a:extLst>
              <a:ext uri="{FF2B5EF4-FFF2-40B4-BE49-F238E27FC236}">
                <a16:creationId xmlns:a16="http://schemas.microsoft.com/office/drawing/2014/main" id="{BC318AFF-1410-482C-AA39-25FDC0C73472}"/>
              </a:ext>
            </a:extLst>
          </p:cNvPr>
          <p:cNvSpPr/>
          <p:nvPr/>
        </p:nvSpPr>
        <p:spPr>
          <a:xfrm>
            <a:off x="766438" y="920620"/>
            <a:ext cx="10765655" cy="1107996"/>
          </a:xfrm>
          <a:prstGeom prst="rect">
            <a:avLst/>
          </a:prstGeom>
        </p:spPr>
        <p:txBody>
          <a:bodyPr wrap="square">
            <a:spAutoFit/>
          </a:bodyPr>
          <a:lstStyle/>
          <a:p>
            <a:r>
              <a:rPr lang="lt-LT" sz="2200" dirty="0">
                <a:latin typeface="Raleway Light" panose="020B0403030101060003" pitchFamily="34" charset="0"/>
              </a:rPr>
              <a:t>Žemės atmosfera turi natūralią fizikinę savybę įšilti ir išlaikyti šilumą. Dėl šio reiškinio dienos metu didžioji Žemei tenkančios Saulės energijos dalis yra sunaudojama ne paviršiui, o atmosferai sušildyti. </a:t>
            </a:r>
          </a:p>
        </p:txBody>
      </p:sp>
    </p:spTree>
    <p:extLst>
      <p:ext uri="{BB962C8B-B14F-4D97-AF65-F5344CB8AC3E}">
        <p14:creationId xmlns:p14="http://schemas.microsoft.com/office/powerpoint/2010/main" val="2997269645"/>
      </p:ext>
    </p:extLst>
  </p:cSld>
  <p:clrMapOvr>
    <a:masterClrMapping/>
  </p:clrMapOvr>
  <mc:AlternateContent xmlns:mc="http://schemas.openxmlformats.org/markup-compatibility/2006" xmlns:p14="http://schemas.microsoft.com/office/powerpoint/2010/main">
    <mc:Choice Requires="p14">
      <p:transition p14:dur="100" advClick="0" advTm="45000">
        <p:cut/>
      </p:transition>
    </mc:Choice>
    <mc:Fallback xmlns="">
      <p:transition advClick="0" advTm="45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9" name="Rectangle 8"/>
          <p:cNvSpPr/>
          <p:nvPr/>
        </p:nvSpPr>
        <p:spPr>
          <a:xfrm>
            <a:off x="932155" y="1213009"/>
            <a:ext cx="10129421" cy="4501040"/>
          </a:xfrm>
          <a:prstGeom prst="rect">
            <a:avLst/>
          </a:prstGeom>
        </p:spPr>
        <p:txBody>
          <a:bodyPr wrap="square">
            <a:spAutoFit/>
          </a:bodyPr>
          <a:lstStyle/>
          <a:p>
            <a:r>
              <a:rPr lang="lt-LT" sz="2000" dirty="0">
                <a:latin typeface="Raleway Light" panose="020B0403030101060003" pitchFamily="34" charset="0"/>
              </a:rPr>
              <a:t>Visas atmosferoje esančias dujas, kurios sulaiko šilumą, galima būtų vadinti „šiltnamio efektą sukeliančiomis“. Tačiau bendru pasauliniu sutarimu Jungtinių Tautų bendrosios klimato kaitos konvencijos Kioto protokolo A priede terminu „šiltnamio efektą sukeliančios dujos“ (</a:t>
            </a:r>
            <a:r>
              <a:rPr lang="lt-LT" sz="2000" i="1" dirty="0">
                <a:latin typeface="Raleway Light" panose="020B0403030101060003" pitchFamily="34" charset="0"/>
              </a:rPr>
              <a:t>angl. k. greenhouse gases</a:t>
            </a:r>
            <a:r>
              <a:rPr lang="lt-LT" sz="2000" dirty="0">
                <a:latin typeface="Raleway Light" panose="020B0403030101060003" pitchFamily="34" charset="0"/>
              </a:rPr>
              <a:t>) vadinamos tik:</a:t>
            </a:r>
          </a:p>
          <a:p>
            <a:pPr marL="342900" indent="-342900">
              <a:lnSpc>
                <a:spcPct val="150000"/>
              </a:lnSpc>
              <a:buBlip>
                <a:blip r:embed="rId2">
                  <a:extLst>
                    <a:ext uri="{96DAC541-7B7A-43D3-8B79-37D633B846F1}">
                      <asvg:svgBlip xmlns:asvg="http://schemas.microsoft.com/office/drawing/2016/SVG/main" r:embed="rId3"/>
                    </a:ext>
                  </a:extLst>
                </a:blip>
              </a:buBlip>
            </a:pPr>
            <a:r>
              <a:rPr lang="lt-LT" sz="2000" dirty="0">
                <a:latin typeface="Raleway Light" panose="020B0403030101060003" pitchFamily="34" charset="0"/>
              </a:rPr>
              <a:t>anglies dioksidas (CO</a:t>
            </a:r>
            <a:r>
              <a:rPr lang="lt-LT" sz="2000" baseline="-25000" dirty="0">
                <a:latin typeface="Raleway Light" panose="020B0403030101060003" pitchFamily="34" charset="0"/>
              </a:rPr>
              <a:t>2</a:t>
            </a:r>
            <a:r>
              <a:rPr lang="lt-LT" sz="2000" dirty="0">
                <a:latin typeface="Raleway Light" panose="020B0403030101060003" pitchFamily="34" charset="0"/>
              </a:rPr>
              <a:t>); </a:t>
            </a:r>
          </a:p>
          <a:p>
            <a:pPr marL="342900" indent="-342900">
              <a:lnSpc>
                <a:spcPct val="150000"/>
              </a:lnSpc>
              <a:buBlip>
                <a:blip r:embed="rId2">
                  <a:extLst>
                    <a:ext uri="{96DAC541-7B7A-43D3-8B79-37D633B846F1}">
                      <asvg:svgBlip xmlns:asvg="http://schemas.microsoft.com/office/drawing/2016/SVG/main" r:embed="rId3"/>
                    </a:ext>
                  </a:extLst>
                </a:blip>
              </a:buBlip>
            </a:pPr>
            <a:r>
              <a:rPr lang="lt-LT" sz="2000" dirty="0">
                <a:latin typeface="Raleway Light" panose="020B0403030101060003" pitchFamily="34" charset="0"/>
              </a:rPr>
              <a:t>metanas (CH</a:t>
            </a:r>
            <a:r>
              <a:rPr lang="lt-LT" sz="2000" baseline="-25000" dirty="0">
                <a:latin typeface="Raleway Light" panose="020B0403030101060003" pitchFamily="34" charset="0"/>
              </a:rPr>
              <a:t>4</a:t>
            </a:r>
            <a:r>
              <a:rPr lang="lt-LT" sz="2000" dirty="0">
                <a:latin typeface="Raleway Light" panose="020B0403030101060003" pitchFamily="34" charset="0"/>
              </a:rPr>
              <a:t>);</a:t>
            </a:r>
          </a:p>
          <a:p>
            <a:pPr marL="342900" indent="-342900">
              <a:lnSpc>
                <a:spcPct val="150000"/>
              </a:lnSpc>
              <a:buBlip>
                <a:blip r:embed="rId2">
                  <a:extLst>
                    <a:ext uri="{96DAC541-7B7A-43D3-8B79-37D633B846F1}">
                      <asvg:svgBlip xmlns:asvg="http://schemas.microsoft.com/office/drawing/2016/SVG/main" r:embed="rId3"/>
                    </a:ext>
                  </a:extLst>
                </a:blip>
              </a:buBlip>
            </a:pPr>
            <a:r>
              <a:rPr lang="lt-LT" sz="2000" dirty="0">
                <a:latin typeface="Raleway Light" panose="020B0403030101060003" pitchFamily="34" charset="0"/>
              </a:rPr>
              <a:t>azoto suboksidas (N</a:t>
            </a:r>
            <a:r>
              <a:rPr lang="lt-LT" sz="2000" baseline="-25000" dirty="0">
                <a:latin typeface="Raleway Light" panose="020B0403030101060003" pitchFamily="34" charset="0"/>
              </a:rPr>
              <a:t>2</a:t>
            </a:r>
            <a:r>
              <a:rPr lang="lt-LT" sz="2000" dirty="0">
                <a:latin typeface="Raleway Light" panose="020B0403030101060003" pitchFamily="34" charset="0"/>
              </a:rPr>
              <a:t>O);</a:t>
            </a:r>
          </a:p>
          <a:p>
            <a:pPr marL="342900" indent="-342900">
              <a:lnSpc>
                <a:spcPct val="150000"/>
              </a:lnSpc>
              <a:buBlip>
                <a:blip r:embed="rId2">
                  <a:extLst>
                    <a:ext uri="{96DAC541-7B7A-43D3-8B79-37D633B846F1}">
                      <asvg:svgBlip xmlns:asvg="http://schemas.microsoft.com/office/drawing/2016/SVG/main" r:embed="rId3"/>
                    </a:ext>
                  </a:extLst>
                </a:blip>
              </a:buBlip>
            </a:pPr>
            <a:r>
              <a:rPr lang="lt-LT" sz="2000" dirty="0" err="1">
                <a:latin typeface="Raleway Light" panose="020B0403030101060003" pitchFamily="34" charset="0"/>
              </a:rPr>
              <a:t>hidrofluorangliavandeniliai</a:t>
            </a:r>
            <a:r>
              <a:rPr lang="lt-LT" sz="2000" dirty="0">
                <a:latin typeface="Raleway Light" panose="020B0403030101060003" pitchFamily="34" charset="0"/>
              </a:rPr>
              <a:t> (</a:t>
            </a:r>
            <a:r>
              <a:rPr lang="lt-LT" sz="2000" dirty="0" err="1">
                <a:latin typeface="Raleway Light" panose="020B0403030101060003" pitchFamily="34" charset="0"/>
              </a:rPr>
              <a:t>HFCs</a:t>
            </a:r>
            <a:r>
              <a:rPr lang="lt-LT" sz="2000" dirty="0">
                <a:latin typeface="Raleway Light" panose="020B0403030101060003" pitchFamily="34" charset="0"/>
              </a:rPr>
              <a:t>);</a:t>
            </a:r>
          </a:p>
          <a:p>
            <a:pPr marL="342900" indent="-342900">
              <a:lnSpc>
                <a:spcPct val="150000"/>
              </a:lnSpc>
              <a:buBlip>
                <a:blip r:embed="rId2">
                  <a:extLst>
                    <a:ext uri="{96DAC541-7B7A-43D3-8B79-37D633B846F1}">
                      <asvg:svgBlip xmlns:asvg="http://schemas.microsoft.com/office/drawing/2016/SVG/main" r:embed="rId3"/>
                    </a:ext>
                  </a:extLst>
                </a:blip>
              </a:buBlip>
            </a:pPr>
            <a:r>
              <a:rPr lang="lt-LT" sz="2000" dirty="0" err="1">
                <a:latin typeface="Raleway Light" panose="020B0403030101060003" pitchFamily="34" charset="0"/>
              </a:rPr>
              <a:t>perfluorangliavandeniliai</a:t>
            </a:r>
            <a:r>
              <a:rPr lang="lt-LT" sz="2000" dirty="0">
                <a:latin typeface="Raleway Light" panose="020B0403030101060003" pitchFamily="34" charset="0"/>
              </a:rPr>
              <a:t> (</a:t>
            </a:r>
            <a:r>
              <a:rPr lang="lt-LT" sz="2000" dirty="0" err="1">
                <a:latin typeface="Raleway Light" panose="020B0403030101060003" pitchFamily="34" charset="0"/>
              </a:rPr>
              <a:t>PFCs</a:t>
            </a:r>
            <a:r>
              <a:rPr lang="lt-LT" sz="2000" dirty="0">
                <a:latin typeface="Raleway Light" panose="020B0403030101060003" pitchFamily="34" charset="0"/>
              </a:rPr>
              <a:t>);</a:t>
            </a:r>
          </a:p>
          <a:p>
            <a:pPr marL="342900" indent="-342900">
              <a:lnSpc>
                <a:spcPct val="150000"/>
              </a:lnSpc>
              <a:buBlip>
                <a:blip r:embed="rId2">
                  <a:extLst>
                    <a:ext uri="{96DAC541-7B7A-43D3-8B79-37D633B846F1}">
                      <asvg:svgBlip xmlns:asvg="http://schemas.microsoft.com/office/drawing/2016/SVG/main" r:embed="rId3"/>
                    </a:ext>
                  </a:extLst>
                </a:blip>
              </a:buBlip>
            </a:pPr>
            <a:r>
              <a:rPr lang="lt-LT" sz="2000" dirty="0">
                <a:latin typeface="Raleway Light" panose="020B0403030101060003" pitchFamily="34" charset="0"/>
              </a:rPr>
              <a:t>sieros heksafluoridas (SF</a:t>
            </a:r>
            <a:r>
              <a:rPr lang="lt-LT" sz="2000" baseline="-25000" dirty="0">
                <a:latin typeface="Raleway Light" panose="020B0403030101060003" pitchFamily="34" charset="0"/>
              </a:rPr>
              <a:t>6</a:t>
            </a:r>
            <a:r>
              <a:rPr lang="lt-LT" sz="2000" dirty="0">
                <a:latin typeface="Raleway Light" panose="020B0403030101060003" pitchFamily="34" charset="0"/>
              </a:rPr>
              <a:t>);</a:t>
            </a:r>
          </a:p>
          <a:p>
            <a:pPr marL="342900" indent="-342900">
              <a:lnSpc>
                <a:spcPct val="150000"/>
              </a:lnSpc>
              <a:buBlip>
                <a:blip r:embed="rId2">
                  <a:extLst>
                    <a:ext uri="{96DAC541-7B7A-43D3-8B79-37D633B846F1}">
                      <asvg:svgBlip xmlns:asvg="http://schemas.microsoft.com/office/drawing/2016/SVG/main" r:embed="rId3"/>
                    </a:ext>
                  </a:extLst>
                </a:blip>
              </a:buBlip>
            </a:pPr>
            <a:r>
              <a:rPr lang="lt-LT" sz="2000" dirty="0">
                <a:latin typeface="Raleway Light" panose="020B0403030101060003" pitchFamily="34" charset="0"/>
              </a:rPr>
              <a:t>azoto trifluoridas (NF</a:t>
            </a:r>
            <a:r>
              <a:rPr lang="lt-LT" sz="2000" baseline="-25000" dirty="0">
                <a:latin typeface="Raleway Light" panose="020B0403030101060003" pitchFamily="34" charset="0"/>
              </a:rPr>
              <a:t>3, </a:t>
            </a:r>
            <a:r>
              <a:rPr lang="lt-LT" sz="2000" dirty="0">
                <a:latin typeface="Raleway Light" panose="020B0403030101060003" pitchFamily="34" charset="0"/>
              </a:rPr>
              <a:t>nuo 2012 m.). </a:t>
            </a:r>
          </a:p>
        </p:txBody>
      </p:sp>
      <p:sp>
        <p:nvSpPr>
          <p:cNvPr id="8" name="Rectangle 7"/>
          <p:cNvSpPr/>
          <p:nvPr/>
        </p:nvSpPr>
        <p:spPr>
          <a:xfrm>
            <a:off x="932156" y="414259"/>
            <a:ext cx="10601959" cy="646331"/>
          </a:xfrm>
          <a:prstGeom prst="rect">
            <a:avLst/>
          </a:prstGeom>
        </p:spPr>
        <p:txBody>
          <a:bodyPr wrap="square">
            <a:spAutoFit/>
          </a:bodyPr>
          <a:lstStyle/>
          <a:p>
            <a:r>
              <a:rPr lang="lt-LT" sz="3600" dirty="0">
                <a:solidFill>
                  <a:schemeClr val="accent5"/>
                </a:solidFill>
                <a:latin typeface="Raleway" panose="020B0503030101060003" pitchFamily="34" charset="0"/>
              </a:rPr>
              <a:t>Šiltnamio efektą sukeliančios dujos (ŠESD) </a:t>
            </a:r>
            <a:endParaRPr lang="lt-LT" sz="3600" b="1" dirty="0">
              <a:solidFill>
                <a:schemeClr val="accent5"/>
              </a:solidFill>
              <a:latin typeface="Raleway" panose="020B0503030101060003"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6123" y="2769833"/>
            <a:ext cx="6018847" cy="1754411"/>
          </a:xfrm>
          <a:prstGeom prst="rect">
            <a:avLst/>
          </a:prstGeom>
        </p:spPr>
      </p:pic>
      <p:pic>
        <p:nvPicPr>
          <p:cNvPr id="6" name="Picture 5">
            <a:extLst>
              <a:ext uri="{FF2B5EF4-FFF2-40B4-BE49-F238E27FC236}">
                <a16:creationId xmlns:a16="http://schemas.microsoft.com/office/drawing/2014/main" id="{69CFDF93-9CB4-485A-A924-0D03E7112749}"/>
              </a:ext>
            </a:extLst>
          </p:cNvPr>
          <p:cNvPicPr>
            <a:picLocks noChangeAspect="1"/>
          </p:cNvPicPr>
          <p:nvPr/>
        </p:nvPicPr>
        <p:blipFill>
          <a:blip r:embed="rId5"/>
          <a:stretch>
            <a:fillRect/>
          </a:stretch>
        </p:blipFill>
        <p:spPr>
          <a:xfrm>
            <a:off x="5703277" y="6331434"/>
            <a:ext cx="1021373" cy="313390"/>
          </a:xfrm>
          <a:prstGeom prst="rect">
            <a:avLst/>
          </a:prstGeom>
        </p:spPr>
      </p:pic>
      <p:sp>
        <p:nvSpPr>
          <p:cNvPr id="4" name="Rectangle 3">
            <a:extLst>
              <a:ext uri="{FF2B5EF4-FFF2-40B4-BE49-F238E27FC236}">
                <a16:creationId xmlns:a16="http://schemas.microsoft.com/office/drawing/2014/main" id="{4E1EDDF8-A916-49EB-AA3D-6A016D6F0309}"/>
              </a:ext>
            </a:extLst>
          </p:cNvPr>
          <p:cNvSpPr/>
          <p:nvPr/>
        </p:nvSpPr>
        <p:spPr>
          <a:xfrm>
            <a:off x="5703277" y="5067718"/>
            <a:ext cx="6096000" cy="646331"/>
          </a:xfrm>
          <a:prstGeom prst="rect">
            <a:avLst/>
          </a:prstGeom>
        </p:spPr>
        <p:txBody>
          <a:bodyPr>
            <a:spAutoFit/>
          </a:bodyPr>
          <a:lstStyle/>
          <a:p>
            <a:r>
              <a:rPr lang="lt-LT" dirty="0">
                <a:latin typeface="Raleway Light" panose="020B0403030101060003" pitchFamily="34" charset="0"/>
              </a:rPr>
              <a:t>Šios dujos vadinamos ŠESD todėl, kad jų kiekis atmosferoje sparčiai didėja </a:t>
            </a:r>
            <a:r>
              <a:rPr lang="lt-LT" dirty="0">
                <a:latin typeface="Raleway Medium" panose="020B0603030101060003" pitchFamily="34" charset="0"/>
              </a:rPr>
              <a:t>dėl žmonių ūkinės veiklos</a:t>
            </a:r>
            <a:r>
              <a:rPr lang="lt-LT" dirty="0">
                <a:latin typeface="Raleway Light" panose="020B0403030101060003" pitchFamily="34" charset="0"/>
              </a:rPr>
              <a:t>.</a:t>
            </a:r>
            <a:endParaRPr lang="lt-LT" dirty="0"/>
          </a:p>
        </p:txBody>
      </p:sp>
    </p:spTree>
    <p:extLst>
      <p:ext uri="{BB962C8B-B14F-4D97-AF65-F5344CB8AC3E}">
        <p14:creationId xmlns:p14="http://schemas.microsoft.com/office/powerpoint/2010/main" val="2997269645"/>
      </p:ext>
    </p:extLst>
  </p:cSld>
  <p:clrMapOvr>
    <a:masterClrMapping/>
  </p:clrMapOvr>
  <mc:AlternateContent xmlns:mc="http://schemas.openxmlformats.org/markup-compatibility/2006" xmlns:p14="http://schemas.microsoft.com/office/powerpoint/2010/main">
    <mc:Choice Requires="p14">
      <p:transition p14:dur="100" advClick="0" advTm="45000">
        <p:cut/>
      </p:transition>
    </mc:Choice>
    <mc:Fallback xmlns="">
      <p:transition advClick="0" advTm="45000">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 name="Rectangle 7"/>
          <p:cNvSpPr/>
          <p:nvPr/>
        </p:nvSpPr>
        <p:spPr>
          <a:xfrm>
            <a:off x="1150458" y="460372"/>
            <a:ext cx="9440601" cy="646331"/>
          </a:xfrm>
          <a:prstGeom prst="rect">
            <a:avLst/>
          </a:prstGeom>
        </p:spPr>
        <p:txBody>
          <a:bodyPr wrap="square">
            <a:spAutoFit/>
          </a:bodyPr>
          <a:lstStyle/>
          <a:p>
            <a:r>
              <a:rPr lang="lt-LT" sz="3600" dirty="0">
                <a:solidFill>
                  <a:schemeClr val="accent5"/>
                </a:solidFill>
                <a:latin typeface="Raleway" panose="020B0503030101060003" pitchFamily="34" charset="0"/>
              </a:rPr>
              <a:t>Sprendimai, mažinantys ŠESD išmetimus</a:t>
            </a:r>
            <a:r>
              <a:rPr lang="en-US" sz="3600" dirty="0">
                <a:solidFill>
                  <a:schemeClr val="accent5"/>
                </a:solidFill>
                <a:latin typeface="Raleway" panose="020B0503030101060003" pitchFamily="34" charset="0"/>
              </a:rPr>
              <a:t>:</a:t>
            </a:r>
            <a:endParaRPr lang="lt-LT" sz="3600" dirty="0">
              <a:solidFill>
                <a:schemeClr val="accent5"/>
              </a:solidFill>
              <a:latin typeface="Raleway" panose="020B0503030101060003" pitchFamily="34" charset="0"/>
            </a:endParaRPr>
          </a:p>
        </p:txBody>
      </p:sp>
      <p:pic>
        <p:nvPicPr>
          <p:cNvPr id="6" name="Picture 5">
            <a:extLst>
              <a:ext uri="{FF2B5EF4-FFF2-40B4-BE49-F238E27FC236}">
                <a16:creationId xmlns:a16="http://schemas.microsoft.com/office/drawing/2014/main" id="{43408065-B814-4258-A50F-6C4855DC2552}"/>
              </a:ext>
            </a:extLst>
          </p:cNvPr>
          <p:cNvPicPr>
            <a:picLocks noChangeAspect="1"/>
          </p:cNvPicPr>
          <p:nvPr/>
        </p:nvPicPr>
        <p:blipFill>
          <a:blip r:embed="rId2"/>
          <a:stretch>
            <a:fillRect/>
          </a:stretch>
        </p:blipFill>
        <p:spPr>
          <a:xfrm>
            <a:off x="5703277" y="6219221"/>
            <a:ext cx="1021373" cy="313390"/>
          </a:xfrm>
          <a:prstGeom prst="rect">
            <a:avLst/>
          </a:prstGeom>
        </p:spPr>
      </p:pic>
      <p:pic>
        <p:nvPicPr>
          <p:cNvPr id="4" name="Picture 3" descr="A screenshot of a social media post&#10;&#10;Description automatically generated">
            <a:extLst>
              <a:ext uri="{FF2B5EF4-FFF2-40B4-BE49-F238E27FC236}">
                <a16:creationId xmlns:a16="http://schemas.microsoft.com/office/drawing/2014/main" id="{EB648D2D-BEA4-4948-A75B-22F00239D0C5}"/>
              </a:ext>
            </a:extLst>
          </p:cNvPr>
          <p:cNvPicPr>
            <a:picLocks noChangeAspect="1"/>
          </p:cNvPicPr>
          <p:nvPr/>
        </p:nvPicPr>
        <p:blipFill rotWithShape="1">
          <a:blip r:embed="rId3">
            <a:extLst>
              <a:ext uri="{28A0092B-C50C-407E-A947-70E740481C1C}">
                <a14:useLocalDpi xmlns:a14="http://schemas.microsoft.com/office/drawing/2010/main" val="0"/>
              </a:ext>
            </a:extLst>
          </a:blip>
          <a:srcRect l="4719" t="54369" r="8803" b="6795"/>
          <a:stretch/>
        </p:blipFill>
        <p:spPr>
          <a:xfrm>
            <a:off x="2252905" y="1368340"/>
            <a:ext cx="7235708" cy="4589244"/>
          </a:xfrm>
          <a:prstGeom prst="rect">
            <a:avLst/>
          </a:prstGeom>
        </p:spPr>
      </p:pic>
    </p:spTree>
    <p:extLst>
      <p:ext uri="{BB962C8B-B14F-4D97-AF65-F5344CB8AC3E}">
        <p14:creationId xmlns:p14="http://schemas.microsoft.com/office/powerpoint/2010/main" val="2997269645"/>
      </p:ext>
    </p:extLst>
  </p:cSld>
  <p:clrMapOvr>
    <a:masterClrMapping/>
  </p:clrMapOvr>
  <mc:AlternateContent xmlns:mc="http://schemas.openxmlformats.org/markup-compatibility/2006" xmlns:p14="http://schemas.microsoft.com/office/powerpoint/2010/main">
    <mc:Choice Requires="p14">
      <p:transition p14:dur="100" advClick="0" advTm="45000">
        <p:cut/>
      </p:transition>
    </mc:Choice>
    <mc:Fallback xmlns="">
      <p:transition advClick="0" advTm="45000">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Rectangle 1"/>
          <p:cNvSpPr/>
          <p:nvPr/>
        </p:nvSpPr>
        <p:spPr>
          <a:xfrm>
            <a:off x="1179535" y="1198439"/>
            <a:ext cx="10334802" cy="5170646"/>
          </a:xfrm>
          <a:prstGeom prst="rect">
            <a:avLst/>
          </a:prstGeom>
        </p:spPr>
        <p:txBody>
          <a:bodyPr wrap="square">
            <a:spAutoFit/>
          </a:bodyPr>
          <a:lstStyle/>
          <a:p>
            <a:r>
              <a:rPr lang="lt-LT" sz="2000" dirty="0">
                <a:solidFill>
                  <a:schemeClr val="accent5"/>
                </a:solidFill>
                <a:latin typeface="Raleway Medium" panose="020B0603030101060003" pitchFamily="34" charset="0"/>
              </a:rPr>
              <a:t>1997 m.</a:t>
            </a:r>
            <a:r>
              <a:rPr lang="lt-LT" dirty="0">
                <a:latin typeface="Raleway Light" panose="020B0403030101060003" pitchFamily="34" charset="0"/>
              </a:rPr>
              <a:t> Kioto protokolas.</a:t>
            </a:r>
          </a:p>
          <a:p>
            <a:endParaRPr lang="lt-LT" dirty="0">
              <a:latin typeface="Raleway Light" panose="020B0403030101060003" pitchFamily="34" charset="0"/>
            </a:endParaRPr>
          </a:p>
          <a:p>
            <a:r>
              <a:rPr lang="lt-LT" sz="2000" dirty="0">
                <a:solidFill>
                  <a:schemeClr val="accent5"/>
                </a:solidFill>
                <a:latin typeface="Raleway Medium" panose="020B0603030101060003" pitchFamily="34" charset="0"/>
              </a:rPr>
              <a:t>2008 m.</a:t>
            </a:r>
            <a:r>
              <a:rPr lang="lt-LT" dirty="0">
                <a:latin typeface="Raleway Light" panose="020B0403030101060003" pitchFamily="34" charset="0"/>
              </a:rPr>
              <a:t> gruodžio 17 d. Europos Parlamentas oficialiai pritarė </a:t>
            </a:r>
            <a:r>
              <a:rPr lang="lt-LT" dirty="0">
                <a:latin typeface="Raleway" panose="020B0503030101060003" pitchFamily="34" charset="0"/>
              </a:rPr>
              <a:t>Klimatos kaitos paketui</a:t>
            </a:r>
            <a:r>
              <a:rPr lang="lt-LT" dirty="0">
                <a:latin typeface="Raleway Light" panose="020B0403030101060003" pitchFamily="34" charset="0"/>
              </a:rPr>
              <a:t>. </a:t>
            </a:r>
          </a:p>
          <a:p>
            <a:r>
              <a:rPr lang="lt-LT" dirty="0">
                <a:latin typeface="Raleway Light" panose="020B0403030101060003" pitchFamily="34" charset="0"/>
              </a:rPr>
              <a:t>Dėl triskart pasikartojančio skaičiaus „20“ šis planas vadinamas trijų dvidešimtukų, arba „20-20-20“ vardu. Plane numatyta, kad iki 2020 metų 27 ES valstybės turėtų sumažinti anglies dvideginio emisijas 20 proc. palyginus su 1990 metais, 20 proc. sumažinti energijos suvartojimą, o iš atsinaujinančių šaltinių pagaminti 20 proc. visos energijos.</a:t>
            </a:r>
            <a:endParaRPr lang="en-US" dirty="0">
              <a:latin typeface="Raleway Light" panose="020B0403030101060003" pitchFamily="34" charset="0"/>
            </a:endParaRPr>
          </a:p>
          <a:p>
            <a:endParaRPr lang="en-US" dirty="0">
              <a:latin typeface="Raleway Light" panose="020B0403030101060003" pitchFamily="34" charset="0"/>
            </a:endParaRPr>
          </a:p>
          <a:p>
            <a:endParaRPr lang="en-US" dirty="0">
              <a:latin typeface="Raleway Light" panose="020B0403030101060003" pitchFamily="34" charset="0"/>
            </a:endParaRPr>
          </a:p>
          <a:p>
            <a:endParaRPr lang="lt-LT" dirty="0">
              <a:latin typeface="Raleway Light" panose="020B0403030101060003" pitchFamily="34" charset="0"/>
            </a:endParaRPr>
          </a:p>
          <a:p>
            <a:endParaRPr lang="en-US" dirty="0">
              <a:latin typeface="Raleway Light" panose="020B0403030101060003" pitchFamily="34" charset="0"/>
            </a:endParaRPr>
          </a:p>
          <a:p>
            <a:endParaRPr lang="lt-LT" dirty="0">
              <a:latin typeface="Raleway Light" panose="020B0403030101060003" pitchFamily="34" charset="0"/>
            </a:endParaRPr>
          </a:p>
          <a:p>
            <a:r>
              <a:rPr lang="lt-LT" sz="2000" dirty="0">
                <a:solidFill>
                  <a:schemeClr val="accent5"/>
                </a:solidFill>
                <a:latin typeface="Raleway Medium" panose="020B0603030101060003" pitchFamily="34" charset="0"/>
              </a:rPr>
              <a:t>2015 m.</a:t>
            </a:r>
            <a:r>
              <a:rPr lang="lt-LT" dirty="0">
                <a:latin typeface="Raleway Light" panose="020B0403030101060003" pitchFamily="34" charset="0"/>
              </a:rPr>
              <a:t> Paryžiuje (Prancūzijoje) susitikimo metu 195 šalys sutarė pasirašyti Paryžiaus susitarimą. Jį sėkmingai ratifikavus, jo adaptacija ir finansavimas prasidės 2020 m. 2016 m. pabaigoje susitarimą pasirašė 194 Jungtinių Tautų Bendroji klimato kaitos konvencijos šalys, iš jų 125 – jį ratifikavo. 2016 m. lapkričio 4 d. Paryžiaus susitarimas buvo patvirtintas, nes užteko šalių ratifikavusių susitarimą skaičiaus.</a:t>
            </a:r>
          </a:p>
          <a:p>
            <a:endParaRPr lang="lt-LT" dirty="0">
              <a:latin typeface="Raleway Light" panose="020B0403030101060003" pitchFamily="34" charset="0"/>
            </a:endParaRPr>
          </a:p>
        </p:txBody>
      </p:sp>
      <p:pic>
        <p:nvPicPr>
          <p:cNvPr id="5" name="Picture 4">
            <a:extLst>
              <a:ext uri="{FF2B5EF4-FFF2-40B4-BE49-F238E27FC236}">
                <a16:creationId xmlns:a16="http://schemas.microsoft.com/office/drawing/2014/main" id="{BE439661-A266-403B-ABF6-A8A2D71718C7}"/>
              </a:ext>
            </a:extLst>
          </p:cNvPr>
          <p:cNvPicPr>
            <a:picLocks noChangeAspect="1"/>
          </p:cNvPicPr>
          <p:nvPr/>
        </p:nvPicPr>
        <p:blipFill>
          <a:blip r:embed="rId2"/>
          <a:stretch>
            <a:fillRect/>
          </a:stretch>
        </p:blipFill>
        <p:spPr>
          <a:xfrm>
            <a:off x="5703277" y="6331434"/>
            <a:ext cx="1021373" cy="313390"/>
          </a:xfrm>
          <a:prstGeom prst="rect">
            <a:avLst/>
          </a:prstGeom>
        </p:spPr>
      </p:pic>
      <p:sp>
        <p:nvSpPr>
          <p:cNvPr id="8" name="Rectangle 7">
            <a:extLst>
              <a:ext uri="{FF2B5EF4-FFF2-40B4-BE49-F238E27FC236}">
                <a16:creationId xmlns:a16="http://schemas.microsoft.com/office/drawing/2014/main" id="{0A28749B-D35B-4BC5-802F-2B41B7FA92E9}"/>
              </a:ext>
            </a:extLst>
          </p:cNvPr>
          <p:cNvSpPr/>
          <p:nvPr/>
        </p:nvSpPr>
        <p:spPr>
          <a:xfrm>
            <a:off x="1179535" y="343539"/>
            <a:ext cx="9440601" cy="646331"/>
          </a:xfrm>
          <a:prstGeom prst="rect">
            <a:avLst/>
          </a:prstGeom>
        </p:spPr>
        <p:txBody>
          <a:bodyPr wrap="square">
            <a:spAutoFit/>
          </a:bodyPr>
          <a:lstStyle/>
          <a:p>
            <a:r>
              <a:rPr lang="lt-LT" sz="3600" dirty="0">
                <a:solidFill>
                  <a:schemeClr val="accent5"/>
                </a:solidFill>
                <a:latin typeface="Raleway" panose="020B0503030101060003" pitchFamily="34" charset="0"/>
              </a:rPr>
              <a:t>Klimato kaitos politiniai sprendimai</a:t>
            </a:r>
          </a:p>
        </p:txBody>
      </p:sp>
      <p:pic>
        <p:nvPicPr>
          <p:cNvPr id="9" name="Picture 8">
            <a:extLst>
              <a:ext uri="{FF2B5EF4-FFF2-40B4-BE49-F238E27FC236}">
                <a16:creationId xmlns:a16="http://schemas.microsoft.com/office/drawing/2014/main" id="{1EAA6177-9935-4B30-BCF0-D00F7A91C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2523" y="2808975"/>
            <a:ext cx="2518904" cy="1670635"/>
          </a:xfrm>
          <a:prstGeom prst="rect">
            <a:avLst/>
          </a:prstGeom>
        </p:spPr>
      </p:pic>
      <p:sp>
        <p:nvSpPr>
          <p:cNvPr id="10" name="Rectangle 9">
            <a:extLst>
              <a:ext uri="{FF2B5EF4-FFF2-40B4-BE49-F238E27FC236}">
                <a16:creationId xmlns:a16="http://schemas.microsoft.com/office/drawing/2014/main" id="{AF2B5470-58F1-4C90-B599-A06812BB7ED0}"/>
              </a:ext>
            </a:extLst>
          </p:cNvPr>
          <p:cNvSpPr/>
          <p:nvPr/>
        </p:nvSpPr>
        <p:spPr>
          <a:xfrm>
            <a:off x="1179535" y="3582149"/>
            <a:ext cx="7252726" cy="677108"/>
          </a:xfrm>
          <a:prstGeom prst="rect">
            <a:avLst/>
          </a:prstGeom>
        </p:spPr>
        <p:txBody>
          <a:bodyPr wrap="square">
            <a:spAutoFit/>
          </a:bodyPr>
          <a:lstStyle/>
          <a:p>
            <a:r>
              <a:rPr lang="lt-LT" sz="2000" dirty="0">
                <a:solidFill>
                  <a:schemeClr val="accent5"/>
                </a:solidFill>
                <a:latin typeface="Raleway Medium" panose="020B0603030101060003" pitchFamily="34" charset="0"/>
              </a:rPr>
              <a:t>2012 m. </a:t>
            </a:r>
            <a:r>
              <a:rPr lang="lt-LT" dirty="0" err="1">
                <a:latin typeface="Raleway Light" panose="020B0403030101060003" pitchFamily="34" charset="0"/>
              </a:rPr>
              <a:t>Dohoje</a:t>
            </a:r>
            <a:r>
              <a:rPr lang="lt-LT" dirty="0">
                <a:latin typeface="Raleway Light" panose="020B0403030101060003" pitchFamily="34" charset="0"/>
              </a:rPr>
              <a:t> (Katare) įvykusio viršūnių susitikimo dalyviai sutarė pratęsti </a:t>
            </a:r>
            <a:r>
              <a:rPr lang="lt-LT" dirty="0" err="1">
                <a:latin typeface="Raleway Light" panose="020B0403030101060003" pitchFamily="34" charset="0"/>
              </a:rPr>
              <a:t>Kioto</a:t>
            </a:r>
            <a:r>
              <a:rPr lang="lt-LT" dirty="0">
                <a:latin typeface="Raleway Light" panose="020B0403030101060003" pitchFamily="34" charset="0"/>
              </a:rPr>
              <a:t> protokolo susitarimus iki 2020 m.</a:t>
            </a:r>
          </a:p>
        </p:txBody>
      </p:sp>
    </p:spTree>
    <p:extLst>
      <p:ext uri="{BB962C8B-B14F-4D97-AF65-F5344CB8AC3E}">
        <p14:creationId xmlns:p14="http://schemas.microsoft.com/office/powerpoint/2010/main" val="29081559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23" y="1767102"/>
            <a:ext cx="3336752" cy="3664641"/>
          </a:xfrm>
          <a:prstGeom prst="rect">
            <a:avLst/>
          </a:prstGeom>
        </p:spPr>
      </p:pic>
      <p:pic>
        <p:nvPicPr>
          <p:cNvPr id="6" name="Picture 5">
            <a:extLst>
              <a:ext uri="{FF2B5EF4-FFF2-40B4-BE49-F238E27FC236}">
                <a16:creationId xmlns:a16="http://schemas.microsoft.com/office/drawing/2014/main" id="{547BE8A5-ACF8-49E5-B504-E67362E6E09A}"/>
              </a:ext>
            </a:extLst>
          </p:cNvPr>
          <p:cNvPicPr>
            <a:picLocks noChangeAspect="1"/>
          </p:cNvPicPr>
          <p:nvPr/>
        </p:nvPicPr>
        <p:blipFill>
          <a:blip r:embed="rId3"/>
          <a:stretch>
            <a:fillRect/>
          </a:stretch>
        </p:blipFill>
        <p:spPr>
          <a:xfrm>
            <a:off x="5703277" y="6331434"/>
            <a:ext cx="1021373" cy="313390"/>
          </a:xfrm>
          <a:prstGeom prst="rect">
            <a:avLst/>
          </a:prstGeom>
        </p:spPr>
      </p:pic>
      <p:sp>
        <p:nvSpPr>
          <p:cNvPr id="3" name="Rectangle 2">
            <a:extLst>
              <a:ext uri="{FF2B5EF4-FFF2-40B4-BE49-F238E27FC236}">
                <a16:creationId xmlns:a16="http://schemas.microsoft.com/office/drawing/2014/main" id="{7DF3D597-2C3A-4268-B29A-2AC6EC0D4482}"/>
              </a:ext>
            </a:extLst>
          </p:cNvPr>
          <p:cNvSpPr/>
          <p:nvPr/>
        </p:nvSpPr>
        <p:spPr>
          <a:xfrm>
            <a:off x="4394447" y="1614264"/>
            <a:ext cx="7048870" cy="3970318"/>
          </a:xfrm>
          <a:prstGeom prst="rect">
            <a:avLst/>
          </a:prstGeom>
        </p:spPr>
        <p:txBody>
          <a:bodyPr wrap="square">
            <a:spAutoFit/>
          </a:bodyPr>
          <a:lstStyle/>
          <a:p>
            <a:pPr marL="285750" indent="-285750">
              <a:buBlip>
                <a:blip r:embed="rId4">
                  <a:extLst>
                    <a:ext uri="{96DAC541-7B7A-43D3-8B79-37D633B846F1}">
                      <asvg:svgBlip xmlns:asvg="http://schemas.microsoft.com/office/drawing/2016/SVG/main" r:embed="rId5"/>
                    </a:ext>
                  </a:extLst>
                </a:blip>
              </a:buBlip>
            </a:pPr>
            <a:r>
              <a:rPr lang="lt-LT" dirty="0">
                <a:solidFill>
                  <a:prstClr val="black"/>
                </a:solidFill>
                <a:latin typeface="Raleway Light" panose="020B0403030101060003" pitchFamily="34" charset="0"/>
              </a:rPr>
              <a:t>užtikrinti, kad vidutinės pasaulio temperatūros didėjimas būtų gerokai mažesnis nei 2 °C, palyginti su </a:t>
            </a:r>
            <a:r>
              <a:rPr lang="lt-LT" dirty="0" err="1">
                <a:solidFill>
                  <a:prstClr val="black"/>
                </a:solidFill>
                <a:latin typeface="Raleway Light" panose="020B0403030101060003" pitchFamily="34" charset="0"/>
              </a:rPr>
              <a:t>ikipramoninio</a:t>
            </a:r>
            <a:r>
              <a:rPr lang="lt-LT" dirty="0">
                <a:solidFill>
                  <a:prstClr val="black"/>
                </a:solidFill>
                <a:latin typeface="Raleway Light" panose="020B0403030101060003" pitchFamily="34" charset="0"/>
              </a:rPr>
              <a:t> laikotarpio lygiu, dedant pastangas, kad temperatūros didėjimas neviršytų 1,5 °C, palyginti su </a:t>
            </a:r>
            <a:r>
              <a:rPr lang="lt-LT" dirty="0" err="1">
                <a:solidFill>
                  <a:prstClr val="black"/>
                </a:solidFill>
                <a:latin typeface="Raleway Light" panose="020B0403030101060003" pitchFamily="34" charset="0"/>
              </a:rPr>
              <a:t>ikipramoninio</a:t>
            </a:r>
            <a:r>
              <a:rPr lang="lt-LT" dirty="0">
                <a:solidFill>
                  <a:prstClr val="black"/>
                </a:solidFill>
                <a:latin typeface="Raleway Light" panose="020B0403030101060003" pitchFamily="34" charset="0"/>
              </a:rPr>
              <a:t> laikotarpio lygiu, suvokiant, kad tai gerokai sumažintų klimato kaitos pavojų ir poveikį;</a:t>
            </a:r>
          </a:p>
          <a:p>
            <a:pPr marL="285750" indent="-285750">
              <a:buBlip>
                <a:blip r:embed="rId4">
                  <a:extLst>
                    <a:ext uri="{96DAC541-7B7A-43D3-8B79-37D633B846F1}">
                      <asvg:svgBlip xmlns:asvg="http://schemas.microsoft.com/office/drawing/2016/SVG/main" r:embed="rId5"/>
                    </a:ext>
                  </a:extLst>
                </a:blip>
              </a:buBlip>
            </a:pPr>
            <a:endParaRPr lang="lt-LT" dirty="0">
              <a:solidFill>
                <a:prstClr val="black"/>
              </a:solidFill>
              <a:latin typeface="Raleway Light" panose="020B0403030101060003" pitchFamily="34" charset="0"/>
            </a:endParaRPr>
          </a:p>
          <a:p>
            <a:pPr marL="285750" indent="-285750">
              <a:buBlip>
                <a:blip r:embed="rId4">
                  <a:extLst>
                    <a:ext uri="{96DAC541-7B7A-43D3-8B79-37D633B846F1}">
                      <asvg:svgBlip xmlns:asvg="http://schemas.microsoft.com/office/drawing/2016/SVG/main" r:embed="rId5"/>
                    </a:ext>
                  </a:extLst>
                </a:blip>
              </a:buBlip>
            </a:pPr>
            <a:r>
              <a:rPr lang="lt-LT" dirty="0">
                <a:solidFill>
                  <a:prstClr val="black"/>
                </a:solidFill>
                <a:latin typeface="Raleway Light" panose="020B0403030101060003" pitchFamily="34" charset="0"/>
              </a:rPr>
              <a:t>didinti gebėjimą prisitaikyti prie neigiamo klimato kaitos poveikio ir skatinti atsparumą klimato kaitai ir mažu išmetamųjų šiltnamio efektą sukeliančių dujų kiekiu pasižyminčią plėtrą tokiu būdu, kad nekiltų grėsmė maisto gamybai;</a:t>
            </a:r>
          </a:p>
          <a:p>
            <a:pPr marL="285750" indent="-285750">
              <a:buBlip>
                <a:blip r:embed="rId4">
                  <a:extLst>
                    <a:ext uri="{96DAC541-7B7A-43D3-8B79-37D633B846F1}">
                      <asvg:svgBlip xmlns:asvg="http://schemas.microsoft.com/office/drawing/2016/SVG/main" r:embed="rId5"/>
                    </a:ext>
                  </a:extLst>
                </a:blip>
              </a:buBlip>
            </a:pPr>
            <a:endParaRPr lang="lt-LT" dirty="0">
              <a:solidFill>
                <a:prstClr val="black"/>
              </a:solidFill>
              <a:latin typeface="Raleway Light" panose="020B0403030101060003" pitchFamily="34" charset="0"/>
            </a:endParaRPr>
          </a:p>
          <a:p>
            <a:pPr marL="285750" indent="-285750">
              <a:buBlip>
                <a:blip r:embed="rId4">
                  <a:extLst>
                    <a:ext uri="{96DAC541-7B7A-43D3-8B79-37D633B846F1}">
                      <asvg:svgBlip xmlns:asvg="http://schemas.microsoft.com/office/drawing/2016/SVG/main" r:embed="rId5"/>
                    </a:ext>
                  </a:extLst>
                </a:blip>
              </a:buBlip>
            </a:pPr>
            <a:r>
              <a:rPr lang="lt-LT" dirty="0">
                <a:solidFill>
                  <a:prstClr val="black"/>
                </a:solidFill>
                <a:latin typeface="Raleway Light" panose="020B0403030101060003" pitchFamily="34" charset="0"/>
              </a:rPr>
              <a:t>užtikrinti, kad skiriamas finansavimas atitiktų išmetamųjų šiltnamio efektą sukeliančių dujų kiekio mažėjimo trajektoriją ir klimato kaitai atsparią plėtrą.</a:t>
            </a:r>
          </a:p>
        </p:txBody>
      </p:sp>
      <p:sp>
        <p:nvSpPr>
          <p:cNvPr id="4" name="Rectangle 3">
            <a:extLst>
              <a:ext uri="{FF2B5EF4-FFF2-40B4-BE49-F238E27FC236}">
                <a16:creationId xmlns:a16="http://schemas.microsoft.com/office/drawing/2014/main" id="{69DE80AA-6EDC-4AF6-89CA-85CDE8E917C5}"/>
              </a:ext>
            </a:extLst>
          </p:cNvPr>
          <p:cNvSpPr/>
          <p:nvPr/>
        </p:nvSpPr>
        <p:spPr>
          <a:xfrm>
            <a:off x="821923" y="641426"/>
            <a:ext cx="7827784" cy="461665"/>
          </a:xfrm>
          <a:prstGeom prst="rect">
            <a:avLst/>
          </a:prstGeom>
        </p:spPr>
        <p:txBody>
          <a:bodyPr wrap="none">
            <a:spAutoFit/>
          </a:bodyPr>
          <a:lstStyle/>
          <a:p>
            <a:r>
              <a:rPr lang="lt-LT" sz="2400" dirty="0">
                <a:solidFill>
                  <a:schemeClr val="accent5"/>
                </a:solidFill>
                <a:latin typeface="Raleway Medium" panose="020B0603030101060003" pitchFamily="34" charset="0"/>
              </a:rPr>
              <a:t>Paryžiaus susitarimo šalys sieks šių pagrindinių tikslų:</a:t>
            </a:r>
          </a:p>
        </p:txBody>
      </p:sp>
      <p:sp>
        <p:nvSpPr>
          <p:cNvPr id="8" name="Rectangle 7">
            <a:extLst>
              <a:ext uri="{FF2B5EF4-FFF2-40B4-BE49-F238E27FC236}">
                <a16:creationId xmlns:a16="http://schemas.microsoft.com/office/drawing/2014/main" id="{4FB14DC5-4999-42B2-A7F6-1D80313CA879}"/>
              </a:ext>
            </a:extLst>
          </p:cNvPr>
          <p:cNvSpPr/>
          <p:nvPr/>
        </p:nvSpPr>
        <p:spPr>
          <a:xfrm>
            <a:off x="1159830" y="6216574"/>
            <a:ext cx="4733925" cy="523220"/>
          </a:xfrm>
          <a:prstGeom prst="rect">
            <a:avLst/>
          </a:prstGeom>
        </p:spPr>
        <p:txBody>
          <a:bodyPr wrap="square">
            <a:spAutoFit/>
          </a:bodyPr>
          <a:lstStyle/>
          <a:p>
            <a:r>
              <a:rPr lang="lt-LT" sz="1400" spc="-1" dirty="0">
                <a:latin typeface="Raleway" panose="020B0503030101060003" pitchFamily="34" charset="0"/>
              </a:rPr>
              <a:t>Šaltinis: </a:t>
            </a:r>
          </a:p>
          <a:p>
            <a:r>
              <a:rPr lang="lt-LT" sz="1400" spc="-1" dirty="0">
                <a:latin typeface="Raleway" panose="020B0503030101060003" pitchFamily="34" charset="0"/>
                <a:hlinkClick r:id="rId6">
                  <a:extLst>
                    <a:ext uri="{A12FA001-AC4F-418D-AE19-62706E023703}">
                      <ahyp:hlinkClr xmlns:ahyp="http://schemas.microsoft.com/office/drawing/2018/hyperlinkcolor" val="tx"/>
                    </a:ext>
                  </a:extLst>
                </a:hlinkClick>
              </a:rPr>
              <a:t>Žalioji knyga III, 2019</a:t>
            </a:r>
            <a:endParaRPr lang="lt-LT" sz="1400" spc="-1" dirty="0">
              <a:latin typeface="Raleway" panose="020B0503030101060003" pitchFamily="34" charset="0"/>
            </a:endParaRPr>
          </a:p>
        </p:txBody>
      </p:sp>
    </p:spTree>
    <p:extLst>
      <p:ext uri="{BB962C8B-B14F-4D97-AF65-F5344CB8AC3E}">
        <p14:creationId xmlns:p14="http://schemas.microsoft.com/office/powerpoint/2010/main" val="42499725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F5D95-AB71-4336-AD41-86A3A70530B1}"/>
              </a:ext>
            </a:extLst>
          </p:cNvPr>
          <p:cNvPicPr>
            <a:picLocks noChangeAspect="1"/>
          </p:cNvPicPr>
          <p:nvPr/>
        </p:nvPicPr>
        <p:blipFill>
          <a:blip r:embed="rId3"/>
          <a:stretch>
            <a:fillRect/>
          </a:stretch>
        </p:blipFill>
        <p:spPr>
          <a:xfrm>
            <a:off x="5703276" y="6320905"/>
            <a:ext cx="1021373" cy="313390"/>
          </a:xfrm>
          <a:prstGeom prst="rect">
            <a:avLst/>
          </a:prstGeom>
        </p:spPr>
      </p:pic>
      <p:pic>
        <p:nvPicPr>
          <p:cNvPr id="3" name="Online Media 2" title="￰ﾝﾟﾐ￰ﾝﾟﾒ ￰ﾝﾐﾟ￰ﾝﾐﾚ￰ﾝﾐﾤ￰ﾝﾐﾭ￰ﾝﾐﾚ￰ﾝﾐﾢ : Globalinio atￅﾡilimo padariniai">
            <a:hlinkClick r:id="" action="ppaction://media"/>
            <a:extLst>
              <a:ext uri="{FF2B5EF4-FFF2-40B4-BE49-F238E27FC236}">
                <a16:creationId xmlns:a16="http://schemas.microsoft.com/office/drawing/2014/main" id="{D0A23746-7A7A-4D9F-90E6-08BA5FEE7659}"/>
              </a:ext>
            </a:extLst>
          </p:cNvPr>
          <p:cNvPicPr>
            <a:picLocks noRot="1" noChangeAspect="1"/>
          </p:cNvPicPr>
          <p:nvPr>
            <a:videoFile r:link="rId1"/>
          </p:nvPr>
        </p:nvPicPr>
        <p:blipFill>
          <a:blip r:embed="rId4"/>
          <a:stretch>
            <a:fillRect/>
          </a:stretch>
        </p:blipFill>
        <p:spPr>
          <a:xfrm>
            <a:off x="2450817" y="1137916"/>
            <a:ext cx="7526290" cy="4233538"/>
          </a:xfrm>
          <a:prstGeom prst="rect">
            <a:avLst/>
          </a:prstGeom>
        </p:spPr>
      </p:pic>
      <p:sp>
        <p:nvSpPr>
          <p:cNvPr id="9" name="Rectangle 8">
            <a:extLst>
              <a:ext uri="{FF2B5EF4-FFF2-40B4-BE49-F238E27FC236}">
                <a16:creationId xmlns:a16="http://schemas.microsoft.com/office/drawing/2014/main" id="{0FF68AE4-8132-4717-9A46-F0D1DCA7BF60}"/>
              </a:ext>
            </a:extLst>
          </p:cNvPr>
          <p:cNvSpPr/>
          <p:nvPr/>
        </p:nvSpPr>
        <p:spPr>
          <a:xfrm>
            <a:off x="2341732" y="5596311"/>
            <a:ext cx="4733925" cy="523220"/>
          </a:xfrm>
          <a:prstGeom prst="rect">
            <a:avLst/>
          </a:prstGeom>
        </p:spPr>
        <p:txBody>
          <a:bodyPr wrap="square">
            <a:spAutoFit/>
          </a:bodyPr>
          <a:lstStyle/>
          <a:p>
            <a:r>
              <a:rPr lang="lt-LT" sz="1400" spc="-1" dirty="0">
                <a:latin typeface="Raleway" panose="020B0503030101060003" pitchFamily="34" charset="0"/>
              </a:rPr>
              <a:t>Šaltinis: </a:t>
            </a:r>
            <a:endParaRPr lang="lt-LT" sz="1400" spc="-1" dirty="0">
              <a:solidFill>
                <a:srgbClr val="0563C1"/>
              </a:solidFill>
              <a:latin typeface="Raleway" panose="020B0503030101060003" pitchFamily="34" charset="0"/>
              <a:hlinkClick r:id="rId5">
                <a:extLst>
                  <a:ext uri="{A12FA001-AC4F-418D-AE19-62706E023703}">
                    <ahyp:hlinkClr xmlns:ahyp="http://schemas.microsoft.com/office/drawing/2018/hyperlinkcolor" val="tx"/>
                  </a:ext>
                </a:extLst>
              </a:hlinkClick>
            </a:endParaRPr>
          </a:p>
          <a:p>
            <a:r>
              <a:rPr lang="lt-LT" sz="1400" spc="-1" dirty="0">
                <a:latin typeface="Raleway" panose="020B0503030101060003" pitchFamily="34" charset="0"/>
                <a:hlinkClick r:id="rId6">
                  <a:extLst>
                    <a:ext uri="{A12FA001-AC4F-418D-AE19-62706E023703}">
                      <ahyp:hlinkClr xmlns:ahyp="http://schemas.microsoft.com/office/drawing/2018/hyperlinkcolor" val="tx"/>
                    </a:ext>
                  </a:extLst>
                </a:hlinkClick>
              </a:rPr>
              <a:t>24 faktai: Globalinio atšilimo padariniai, 2019 m.</a:t>
            </a:r>
            <a:endParaRPr lang="lt-LT" sz="1400" spc="-1" dirty="0">
              <a:latin typeface="Raleway" panose="020B0503030101060003" pitchFamily="34" charset="0"/>
            </a:endParaRPr>
          </a:p>
        </p:txBody>
      </p:sp>
      <p:sp>
        <p:nvSpPr>
          <p:cNvPr id="10" name="Rectangle 9">
            <a:extLst>
              <a:ext uri="{FF2B5EF4-FFF2-40B4-BE49-F238E27FC236}">
                <a16:creationId xmlns:a16="http://schemas.microsoft.com/office/drawing/2014/main" id="{C2E29265-ED4C-4FF5-A3F9-6826EB3A4B0C}"/>
              </a:ext>
            </a:extLst>
          </p:cNvPr>
          <p:cNvSpPr/>
          <p:nvPr/>
        </p:nvSpPr>
        <p:spPr>
          <a:xfrm>
            <a:off x="2918829" y="425691"/>
            <a:ext cx="6590266" cy="523220"/>
          </a:xfrm>
          <a:prstGeom prst="rect">
            <a:avLst/>
          </a:prstGeom>
        </p:spPr>
        <p:txBody>
          <a:bodyPr wrap="none">
            <a:spAutoFit/>
          </a:bodyPr>
          <a:lstStyle/>
          <a:p>
            <a:r>
              <a:rPr lang="lt-LT" sz="2800" dirty="0">
                <a:solidFill>
                  <a:schemeClr val="accent5"/>
                </a:solidFill>
                <a:latin typeface="Raleway" panose="020B0503030101060003" pitchFamily="34" charset="0"/>
              </a:rPr>
              <a:t>24 faktai: Globalinio atšilimo padariniai</a:t>
            </a:r>
          </a:p>
        </p:txBody>
      </p:sp>
    </p:spTree>
    <p:extLst>
      <p:ext uri="{BB962C8B-B14F-4D97-AF65-F5344CB8AC3E}">
        <p14:creationId xmlns:p14="http://schemas.microsoft.com/office/powerpoint/2010/main" val="2866695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Retrospect</Template>
  <TotalTime>19095</TotalTime>
  <Words>661</Words>
  <Application>Microsoft Office PowerPoint</Application>
  <PresentationFormat>Widescreen</PresentationFormat>
  <Paragraphs>54</Paragraphs>
  <Slides>12</Slides>
  <Notes>0</Notes>
  <HiddenSlides>0</HiddenSlides>
  <MMClips>1</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12</vt:i4>
      </vt:variant>
    </vt:vector>
  </HeadingPairs>
  <TitlesOfParts>
    <vt:vector size="25" baseType="lpstr">
      <vt:lpstr>Raleway Light</vt:lpstr>
      <vt:lpstr>Arial</vt:lpstr>
      <vt:lpstr>Raleway</vt:lpstr>
      <vt:lpstr>Calibri Light</vt:lpstr>
      <vt:lpstr>Calibri</vt:lpstr>
      <vt:lpstr>Raleway Medium</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ŽALIOSIOS OLIMPIADOS ‘19  PUSFINALIS</dc:title>
  <dc:creator>Jurgita Baltrukeviciute</dc:creator>
  <cp:lastModifiedBy>Edita Jusciute</cp:lastModifiedBy>
  <cp:revision>256</cp:revision>
  <dcterms:created xsi:type="dcterms:W3CDTF">2019-05-06T11:49:12Z</dcterms:created>
  <dcterms:modified xsi:type="dcterms:W3CDTF">2020-04-14T15:34:37Z</dcterms:modified>
</cp:coreProperties>
</file>