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9.png" ContentType="image/png"/>
  <Override PartName="/ppt/media/image1.png" ContentType="image/png"/>
  <Override PartName="/ppt/media/image46.png" ContentType="image/png"/>
  <Override PartName="/ppt/media/image2.wmf" ContentType="image/x-wmf"/>
  <Override PartName="/ppt/media/image3.wmf" ContentType="image/x-wmf"/>
  <Override PartName="/ppt/media/image16.wmf" ContentType="image/x-wmf"/>
  <Override PartName="/ppt/media/image5.png" ContentType="image/png"/>
  <Override PartName="/ppt/media/image4.wmf" ContentType="image/x-wmf"/>
  <Override PartName="/ppt/media/image17.wmf" ContentType="image/x-wmf"/>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jpeg" ContentType="image/jpeg"/>
  <Override PartName="/ppt/media/image13.wmf" ContentType="image/x-wmf"/>
  <Override PartName="/ppt/media/image14.wmf" ContentType="image/x-wmf"/>
  <Override PartName="/ppt/media/image15.wmf" ContentType="image/x-wmf"/>
  <Override PartName="/ppt/media/image18.jpeg" ContentType="image/jpeg"/>
  <Override PartName="/ppt/media/image41.wmf" ContentType="image/x-wmf"/>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wmf" ContentType="image/x-wmf"/>
  <Override PartName="/ppt/media/image26.jpeg" ContentType="image/jpeg"/>
  <Override PartName="/ppt/media/image27.wmf" ContentType="image/x-wmf"/>
  <Override PartName="/ppt/media/image28.png" ContentType="image/png"/>
  <Override PartName="/ppt/media/image29.png" ContentType="image/png"/>
  <Override PartName="/ppt/media/image42.wmf" ContentType="image/x-wmf"/>
  <Override PartName="/ppt/media/image30.png" ContentType="image/png"/>
  <Override PartName="/ppt/media/image31.png" ContentType="image/png"/>
  <Override PartName="/ppt/media/image32.png" ContentType="image/png"/>
  <Override PartName="/ppt/media/image45.wmf" ContentType="image/x-wmf"/>
  <Override PartName="/ppt/media/image33.png" ContentType="image/png"/>
  <Override PartName="/ppt/media/image34.png" ContentType="image/png"/>
  <Override PartName="/ppt/media/image47.wmf" ContentType="image/x-wmf"/>
  <Override PartName="/ppt/media/image35.png" ContentType="image/png"/>
  <Override PartName="/ppt/media/image36.png" ContentType="image/png"/>
  <Override PartName="/ppt/media/image37.wmf" ContentType="image/x-wmf"/>
  <Override PartName="/ppt/media/image38.jpeg" ContentType="image/jpeg"/>
  <Override PartName="/ppt/media/image39.wmf" ContentType="image/x-wmf"/>
  <Override PartName="/ppt/media/image40.png" ContentType="image/png"/>
  <Override PartName="/ppt/media/image43.jpeg" ContentType="image/jpeg"/>
  <Override PartName="/ppt/media/image4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838080" y="6356520"/>
            <a:ext cx="2742840" cy="364680"/>
          </a:xfrm>
          <a:prstGeom prst="rect">
            <a:avLst/>
          </a:prstGeom>
        </p:spPr>
        <p:txBody>
          <a:bodyPr anchor="ctr"/>
          <a:p>
            <a:pPr>
              <a:lnSpc>
                <a:spcPct val="100000"/>
              </a:lnSpc>
            </a:pPr>
            <a:fld id="{C075BB7A-4115-4357-AA11-34080579D533}" type="datetime">
              <a:rPr b="0" lang="en-US" sz="1200" spc="-1" strike="noStrike">
                <a:solidFill>
                  <a:srgbClr val="8b8b8b"/>
                </a:solidFill>
                <a:latin typeface="Calibri"/>
              </a:rPr>
              <a:t>4/7/20</a:t>
            </a:fld>
            <a:endParaRPr b="0" lang="en-US" sz="1200" spc="-1" strike="noStrike">
              <a:latin typeface="Times New Roman"/>
            </a:endParaRPr>
          </a:p>
        </p:txBody>
      </p:sp>
      <p:sp>
        <p:nvSpPr>
          <p:cNvPr id="1" name="PlaceHolder 2"/>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p>
            <a:pPr algn="r">
              <a:lnSpc>
                <a:spcPct val="100000"/>
              </a:lnSpc>
            </a:pPr>
            <a:fld id="{12615B7B-B23D-4C16-8D8F-B269DDDA75E8}" type="slidenum">
              <a:rPr b="0" lang="en-US" sz="1200" spc="-1" strike="noStrike">
                <a:solidFill>
                  <a:srgbClr val="8b8b8b"/>
                </a:solidFill>
                <a:latin typeface="Calibri"/>
              </a:rPr>
              <a:t>&lt;number&gt;</a:t>
            </a:fld>
            <a:endParaRPr b="0" lang="en-US" sz="12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wmf"/><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wmf"/><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hyperlink" Target="https://www.youtube.com/watch?v=OKrTBKzgWG0" TargetMode="External"/><Relationship Id="rId3" Type="http://schemas.openxmlformats.org/officeDocument/2006/relationships/hyperlink" Target="https://www.youtube.com/watch?v=OKrTBKzgWG0" TargetMode="External"/><Relationship Id="rId4" Type="http://schemas.openxmlformats.org/officeDocument/2006/relationships/image" Target="../media/image45.wmf"/><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hyperlink" Target="https://forms.gle/tQePrkJEp5r2AZRu5" TargetMode="External"/><Relationship Id="rId3" Type="http://schemas.openxmlformats.org/officeDocument/2006/relationships/image" Target="../media/image47.wmf"/><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wmf"/><Relationship Id="rId10"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wmf"/><Relationship Id="rId9"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wmf"/><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wmf"/><Relationship Id="rId1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wmf"/><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41" name="CustomShape 1"/>
          <p:cNvSpPr/>
          <p:nvPr/>
        </p:nvSpPr>
        <p:spPr>
          <a:xfrm>
            <a:off x="4941360" y="2274480"/>
            <a:ext cx="6095520" cy="1919160"/>
          </a:xfrm>
          <a:prstGeom prst="rect">
            <a:avLst/>
          </a:prstGeom>
          <a:noFill/>
          <a:ln>
            <a:noFill/>
          </a:ln>
        </p:spPr>
        <p:style>
          <a:lnRef idx="0"/>
          <a:fillRef idx="0"/>
          <a:effectRef idx="0"/>
          <a:fontRef idx="minor"/>
        </p:style>
        <p:txBody>
          <a:bodyPr lIns="90000" rIns="90000" tIns="45000" bIns="45000"/>
          <a:p>
            <a:pPr marL="457200" algn="ctr">
              <a:lnSpc>
                <a:spcPct val="100000"/>
              </a:lnSpc>
              <a:spcBef>
                <a:spcPts val="1199"/>
              </a:spcBef>
              <a:spcAft>
                <a:spcPts val="1199"/>
              </a:spcAft>
            </a:pPr>
            <a:r>
              <a:rPr b="0" lang="en-US" sz="6000" spc="-1" strike="noStrike">
                <a:solidFill>
                  <a:srgbClr val="ffffff"/>
                </a:solidFill>
                <a:latin typeface="Raleway"/>
              </a:rPr>
              <a:t>Žiedinė ekonomika</a:t>
            </a:r>
            <a:endParaRPr b="0" lang="en-US" sz="6000" spc="-1" strike="noStrike">
              <a:latin typeface="Arial"/>
            </a:endParaRPr>
          </a:p>
        </p:txBody>
      </p:sp>
      <p:pic>
        <p:nvPicPr>
          <p:cNvPr id="42" name="Picture 5" descr=""/>
          <p:cNvPicPr/>
          <p:nvPr/>
        </p:nvPicPr>
        <p:blipFill>
          <a:blip r:embed="rId1"/>
          <a:stretch/>
        </p:blipFill>
        <p:spPr>
          <a:xfrm>
            <a:off x="1216440" y="654120"/>
            <a:ext cx="4879440" cy="4993200"/>
          </a:xfrm>
          <a:prstGeom prst="rect">
            <a:avLst/>
          </a:prstGeom>
          <a:ln>
            <a:noFill/>
          </a:ln>
        </p:spPr>
      </p:pic>
      <p:pic>
        <p:nvPicPr>
          <p:cNvPr id="43" name="Picture 4" descr=""/>
          <p:cNvPicPr/>
          <p:nvPr/>
        </p:nvPicPr>
        <p:blipFill>
          <a:blip r:embed="rId2"/>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76" name="CustomShape 1"/>
          <p:cNvSpPr/>
          <p:nvPr/>
        </p:nvSpPr>
        <p:spPr>
          <a:xfrm>
            <a:off x="1042560" y="649440"/>
            <a:ext cx="317592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466221"/>
                </a:solidFill>
                <a:latin typeface="Raleway Medium"/>
              </a:rPr>
              <a:t>Antrinis panaudojimas</a:t>
            </a:r>
            <a:endParaRPr b="0" lang="en-US" sz="2400" spc="-1" strike="noStrike">
              <a:latin typeface="Arial"/>
            </a:endParaRPr>
          </a:p>
        </p:txBody>
      </p:sp>
      <p:sp>
        <p:nvSpPr>
          <p:cNvPr id="77" name="CustomShape 2"/>
          <p:cNvSpPr/>
          <p:nvPr/>
        </p:nvSpPr>
        <p:spPr>
          <a:xfrm>
            <a:off x="4848120" y="4083840"/>
            <a:ext cx="6743520" cy="10051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Raleway Light"/>
              </a:rPr>
              <a:t>Kol kas perdirbama tik 40 proc. visų ES namų ūkiuose susidarančių atliekų. Šis vidurkis neatskleidžia didžiulių valstybių narių ir regionų skirtumų – vienur perdirbama net 80 proc., kitur – mažiau kaip 5 proc. atliekų. </a:t>
            </a:r>
            <a:endParaRPr b="0" lang="en-US" sz="2000" spc="-1" strike="noStrike">
              <a:latin typeface="Arial"/>
            </a:endParaRPr>
          </a:p>
        </p:txBody>
      </p:sp>
      <p:pic>
        <p:nvPicPr>
          <p:cNvPr id="78" name="Picture 7" descr=""/>
          <p:cNvPicPr/>
          <p:nvPr/>
        </p:nvPicPr>
        <p:blipFill>
          <a:blip r:embed="rId1"/>
          <a:stretch/>
        </p:blipFill>
        <p:spPr>
          <a:xfrm>
            <a:off x="747000" y="2190240"/>
            <a:ext cx="3976920" cy="3335760"/>
          </a:xfrm>
          <a:prstGeom prst="rect">
            <a:avLst/>
          </a:prstGeom>
          <a:ln>
            <a:noFill/>
          </a:ln>
        </p:spPr>
      </p:pic>
      <p:sp>
        <p:nvSpPr>
          <p:cNvPr id="79" name="CustomShape 3"/>
          <p:cNvSpPr/>
          <p:nvPr/>
        </p:nvSpPr>
        <p:spPr>
          <a:xfrm>
            <a:off x="943560" y="1450800"/>
            <a:ext cx="10866960" cy="3952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Raleway Light"/>
              </a:rPr>
              <a:t>Pagal šį principą skatinami </a:t>
            </a:r>
            <a:r>
              <a:rPr b="0" lang="en-US" sz="2000" spc="-1" strike="noStrike">
                <a:solidFill>
                  <a:srgbClr val="000000"/>
                </a:solidFill>
                <a:latin typeface="Raleway Medium"/>
              </a:rPr>
              <a:t>aplinkai mažiausiai žalingi gamybos būdai</a:t>
            </a:r>
            <a:r>
              <a:rPr b="0" lang="en-US" sz="2000" spc="-1" strike="noStrike">
                <a:solidFill>
                  <a:srgbClr val="000000"/>
                </a:solidFill>
                <a:latin typeface="Raleway Light"/>
              </a:rPr>
              <a:t>. </a:t>
            </a:r>
            <a:endParaRPr b="0" lang="en-US" sz="2000" spc="-1" strike="noStrike">
              <a:latin typeface="Arial"/>
            </a:endParaRPr>
          </a:p>
        </p:txBody>
      </p:sp>
      <p:sp>
        <p:nvSpPr>
          <p:cNvPr id="80" name="CustomShape 4"/>
          <p:cNvSpPr/>
          <p:nvPr/>
        </p:nvSpPr>
        <p:spPr>
          <a:xfrm>
            <a:off x="4848120" y="1998000"/>
            <a:ext cx="6743520" cy="161496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Raleway Light"/>
              </a:rPr>
              <a:t>Nuo to, kaip rinksime ir tvarkysime atliekas, priklausys, ar daug jų bus perdirbta, vertingas medžiagas sugrąžinant į ekonomiką, ar bus pasirinktas neefektyvus variantas – didžiąją dalį perdirbti tinkamų atliekų šalinti sąvartyne arba sudeginti, ir, galbūt, padaryti žalos aplinkai bei prarasti daug ekonominių išteklių. </a:t>
            </a:r>
            <a:endParaRPr b="0" lang="en-US" sz="2000" spc="-1" strike="noStrike">
              <a:latin typeface="Arial"/>
            </a:endParaRPr>
          </a:p>
        </p:txBody>
      </p:sp>
      <p:pic>
        <p:nvPicPr>
          <p:cNvPr id="81" name="Picture 11" descr=""/>
          <p:cNvPicPr/>
          <p:nvPr/>
        </p:nvPicPr>
        <p:blipFill>
          <a:blip r:embed="rId2"/>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82" name="CustomShape 1"/>
          <p:cNvSpPr/>
          <p:nvPr/>
        </p:nvSpPr>
        <p:spPr>
          <a:xfrm>
            <a:off x="1037160" y="649440"/>
            <a:ext cx="336312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466221"/>
                </a:solidFill>
                <a:latin typeface="Raleway Medium"/>
              </a:rPr>
              <a:t>Rinkimas ir perdirbimas</a:t>
            </a:r>
            <a:endParaRPr b="0" lang="en-US" sz="2400" spc="-1" strike="noStrike">
              <a:latin typeface="Arial"/>
            </a:endParaRPr>
          </a:p>
        </p:txBody>
      </p:sp>
      <p:sp>
        <p:nvSpPr>
          <p:cNvPr id="83" name="CustomShape 2"/>
          <p:cNvSpPr/>
          <p:nvPr/>
        </p:nvSpPr>
        <p:spPr>
          <a:xfrm>
            <a:off x="919080" y="1575000"/>
            <a:ext cx="4650840" cy="313956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Raleway Light"/>
              </a:rPr>
              <a:t>Žiedinėje ekonomikoje medžiagos, kurias galima perdirbti, sugrąžinamos į ekonomikos ciklą kaip </a:t>
            </a:r>
            <a:r>
              <a:rPr b="0" lang="en-US" sz="2000" spc="-1" strike="noStrike">
                <a:solidFill>
                  <a:srgbClr val="000000"/>
                </a:solidFill>
                <a:latin typeface="Raleway Medium"/>
              </a:rPr>
              <a:t>naujos žaliavos</a:t>
            </a:r>
            <a:r>
              <a:rPr b="0" lang="en-US" sz="2000" spc="-1" strike="noStrike">
                <a:solidFill>
                  <a:srgbClr val="000000"/>
                </a:solidFill>
                <a:latin typeface="Raleway Light"/>
              </a:rPr>
              <a: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Raleway Light"/>
              </a:rPr>
              <a:t>Šias antrines žaliavas galima parduoti ir vežti lygiai kaip iš tradicinių gavybos šaltinių gaunamas pirmines žaliavas. Todėl mums, kaip vartotojams, labai svarbu atliekas rūšiuoti, nes tinkamai rūšiuojamos, atliekos greičiau pasieks atliekų perdirbimo įmones ir bus tinkamai pritaikytos.</a:t>
            </a:r>
            <a:endParaRPr b="0" lang="en-US" sz="2000" spc="-1" strike="noStrike">
              <a:latin typeface="Arial"/>
            </a:endParaRPr>
          </a:p>
        </p:txBody>
      </p:sp>
      <p:pic>
        <p:nvPicPr>
          <p:cNvPr id="84" name="Picture 11" descr=""/>
          <p:cNvPicPr/>
          <p:nvPr/>
        </p:nvPicPr>
        <p:blipFill>
          <a:blip r:embed="rId1"/>
          <a:stretch/>
        </p:blipFill>
        <p:spPr>
          <a:xfrm>
            <a:off x="5703120" y="6219360"/>
            <a:ext cx="1020960" cy="313200"/>
          </a:xfrm>
          <a:prstGeom prst="rect">
            <a:avLst/>
          </a:prstGeom>
          <a:ln>
            <a:noFill/>
          </a:ln>
        </p:spPr>
      </p:pic>
      <p:pic>
        <p:nvPicPr>
          <p:cNvPr id="85" name="Picture 5" descr=""/>
          <p:cNvPicPr/>
          <p:nvPr/>
        </p:nvPicPr>
        <p:blipFill>
          <a:blip r:embed="rId2"/>
          <a:srcRect l="6499" t="4388" r="7757" b="1325"/>
          <a:stretch/>
        </p:blipFill>
        <p:spPr>
          <a:xfrm>
            <a:off x="5862600" y="1938960"/>
            <a:ext cx="6027480" cy="3057840"/>
          </a:xfrm>
          <a:prstGeom prst="rect">
            <a:avLst/>
          </a:prstGeom>
          <a:ln>
            <a:noFill/>
          </a:ln>
        </p:spPr>
      </p:pic>
    </p:spTree>
  </p:cSld>
  <mc:AlternateContent>
    <mc:Choice Requires="p14">
      <p:transition p14:dur="100"/>
    </mc:Choice>
    <mc:Fallback>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86" name="CustomShape 1"/>
          <p:cNvSpPr/>
          <p:nvPr/>
        </p:nvSpPr>
        <p:spPr>
          <a:xfrm>
            <a:off x="2307600" y="482040"/>
            <a:ext cx="757692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466221"/>
                </a:solidFill>
                <a:latin typeface="Raleway Medium"/>
              </a:rPr>
              <a:t>Kas yra žiedinė ekonomika ir kuo ji naudinga žmonijai?</a:t>
            </a:r>
            <a:endParaRPr b="0" lang="en-US" sz="2400" spc="-1" strike="noStrike">
              <a:latin typeface="Arial"/>
            </a:endParaRPr>
          </a:p>
        </p:txBody>
      </p:sp>
      <p:pic>
        <p:nvPicPr>
          <p:cNvPr id="87" name="Online Media 1" descr=""/>
          <p:cNvPicPr/>
          <p:nvPr/>
        </p:nvPicPr>
        <p:blipFill>
          <a:blip r:embed="rId1"/>
          <a:stretch/>
        </p:blipFill>
        <p:spPr>
          <a:xfrm>
            <a:off x="2220120" y="1162080"/>
            <a:ext cx="7598520" cy="4273920"/>
          </a:xfrm>
          <a:prstGeom prst="rect">
            <a:avLst/>
          </a:prstGeom>
          <a:ln>
            <a:noFill/>
          </a:ln>
        </p:spPr>
      </p:pic>
      <p:sp>
        <p:nvSpPr>
          <p:cNvPr id="88" name="CustomShape 2"/>
          <p:cNvSpPr/>
          <p:nvPr/>
        </p:nvSpPr>
        <p:spPr>
          <a:xfrm>
            <a:off x="2126160" y="5950800"/>
            <a:ext cx="4733640" cy="7297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latin typeface="Raleway"/>
              </a:rPr>
              <a:t>Šaltinis: </a:t>
            </a:r>
            <a:endParaRPr b="0" lang="en-US" sz="1400" spc="-1" strike="noStrike">
              <a:latin typeface="Arial"/>
            </a:endParaRPr>
          </a:p>
          <a:p>
            <a:pPr>
              <a:lnSpc>
                <a:spcPct val="100000"/>
              </a:lnSpc>
            </a:pPr>
            <a:r>
              <a:rPr b="0" lang="en-US" sz="1400" spc="-1" strike="noStrike" u="sng">
                <a:solidFill>
                  <a:srgbClr val="0563c1"/>
                </a:solidFill>
                <a:uFillTx/>
                <a:latin typeface="Raleway"/>
                <a:hlinkClick r:id="rId2"/>
              </a:rPr>
              <a:t>Kas yra žiedinė ekonomika ir kuo ji </a:t>
            </a:r>
            <a:endParaRPr b="0" lang="en-US" sz="1400" spc="-1" strike="noStrike">
              <a:latin typeface="Arial"/>
            </a:endParaRPr>
          </a:p>
          <a:p>
            <a:pPr>
              <a:lnSpc>
                <a:spcPct val="100000"/>
              </a:lnSpc>
            </a:pPr>
            <a:r>
              <a:rPr b="0" lang="en-US" sz="1400" spc="-1" strike="noStrike" u="sng">
                <a:solidFill>
                  <a:srgbClr val="0563c1"/>
                </a:solidFill>
                <a:uFillTx/>
                <a:latin typeface="Raleway"/>
                <a:hlinkClick r:id="rId3"/>
              </a:rPr>
              <a:t>naudinga žmonijai? 2016 m.</a:t>
            </a:r>
            <a:endParaRPr b="0" lang="en-US" sz="1400" spc="-1" strike="noStrike">
              <a:latin typeface="Arial"/>
            </a:endParaRPr>
          </a:p>
        </p:txBody>
      </p:sp>
      <p:pic>
        <p:nvPicPr>
          <p:cNvPr id="89" name="Picture 7" descr=""/>
          <p:cNvPicPr/>
          <p:nvPr/>
        </p:nvPicPr>
        <p:blipFill>
          <a:blip r:embed="rId4"/>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mediacall">
                                  <p:stCondLst>
                                    <p:cond delay="0"/>
                                  </p:stCondLst>
                                  <p:childTnLst>
                                    <p:cmd type="call">
                                      <p:cBhvr>
                                        <p:cTn id="22" dur="1" fill="hold"/>
                                        <p:tgtEl>
                                          <p:spTgt spid="87"/>
                                        </p:tgtEl>
                                      </p:cBhvr>
                                    </p:cmd>
                                  </p:childTnLst>
                                </p:cTn>
                              </p:par>
                            </p:childTnLst>
                          </p:cTn>
                        </p:par>
                      </p:childTnLst>
                    </p:cTn>
                  </p:par>
                </p:childTnLst>
              </p:cTn>
              <p:prevCondLst>
                <p:cond delay="0" evt="onPrev">
                  <p:tgtEl>
                    <p:sldTgt/>
                  </p:tgtEl>
                </p:cond>
              </p:prevCondLst>
              <p:nextCondLst>
                <p:cond delay="0" evt="onNext">
                  <p:tgtEl>
                    <p:sldTgt/>
                  </p:tgtEl>
                </p:cond>
              </p:nextCondLst>
            </p:seq>
            <p:seq>
              <p:cTn id="23" restart="whenNotActive" nodeType="interactiveSeq" fill="hold">
                <p:childTnLst>
                  <p:par>
                    <p:cTn id="24" fill="hold">
                      <p:childTnLst>
                        <p:par>
                          <p:cTn id="25" fill="hold">
                            <p:stCondLst>
                              <p:cond delay="0"/>
                            </p:stCondLst>
                            <p:childTnLst>
                              <p:par>
                                <p:cTn id="26" nodeType="clickEffect" fill="hold" presetClass="mediacall">
                                  <p:stCondLst>
                                    <p:cond delay="0"/>
                                  </p:stCondLst>
                                  <p:childTnLst>
                                    <p:cmd type="call" cmd="togglePause">
                                      <p:cBhvr>
                                        <p:cTn id="27" dur="1" fill="hold"/>
                                        <p:tgtEl>
                                          <p:spTgt spid="87"/>
                                        </p:tgtEl>
                                      </p:cBhvr>
                                    </p:cmd>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90" name="CustomShape 1"/>
          <p:cNvSpPr/>
          <p:nvPr/>
        </p:nvSpPr>
        <p:spPr>
          <a:xfrm>
            <a:off x="3207240" y="657000"/>
            <a:ext cx="5776920" cy="6390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3600" spc="-1" strike="noStrike">
                <a:solidFill>
                  <a:srgbClr val="7d5008"/>
                </a:solidFill>
                <a:latin typeface="Raleway Light"/>
              </a:rPr>
              <a:t>PASITIKRINKIME ŽINIAS!</a:t>
            </a:r>
            <a:endParaRPr b="0" lang="en-US" sz="3600" spc="-1" strike="noStrike">
              <a:latin typeface="Arial"/>
            </a:endParaRPr>
          </a:p>
        </p:txBody>
      </p:sp>
      <p:sp>
        <p:nvSpPr>
          <p:cNvPr id="91" name="CustomShape 2"/>
          <p:cNvSpPr/>
          <p:nvPr/>
        </p:nvSpPr>
        <p:spPr>
          <a:xfrm>
            <a:off x="3207240" y="1542960"/>
            <a:ext cx="5776920" cy="3952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000" spc="-1" strike="noStrike">
                <a:solidFill>
                  <a:srgbClr val="000000"/>
                </a:solidFill>
                <a:latin typeface="Raleway Light"/>
              </a:rPr>
              <a:t>Spausk ant logotipo ir spręsk viktorinos klausimus</a:t>
            </a:r>
            <a:endParaRPr b="0" lang="en-US" sz="2000" spc="-1" strike="noStrike">
              <a:latin typeface="Arial"/>
            </a:endParaRPr>
          </a:p>
        </p:txBody>
      </p:sp>
      <p:pic>
        <p:nvPicPr>
          <p:cNvPr id="92" name="Picture 10" descr=""/>
          <p:cNvPicPr/>
          <p:nvPr/>
        </p:nvPicPr>
        <p:blipFill>
          <a:blip r:embed="rId1"/>
          <a:srcRect l="0" t="0" r="41809" b="0"/>
          <a:stretch/>
        </p:blipFill>
        <p:spPr>
          <a:xfrm>
            <a:off x="5034960" y="2496600"/>
            <a:ext cx="2121480" cy="2110320"/>
          </a:xfrm>
          <a:prstGeom prst="rect">
            <a:avLst/>
          </a:prstGeom>
          <a:ln>
            <a:noFill/>
          </a:ln>
        </p:spPr>
      </p:pic>
      <p:sp>
        <p:nvSpPr>
          <p:cNvPr id="93" name="CustomShape 3"/>
          <p:cNvSpPr/>
          <p:nvPr/>
        </p:nvSpPr>
        <p:spPr>
          <a:xfrm>
            <a:off x="5434920" y="4852440"/>
            <a:ext cx="1321200" cy="5778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200" spc="-1" strike="noStrike">
                <a:solidFill>
                  <a:srgbClr val="7d5008"/>
                </a:solidFill>
                <a:latin typeface="Raleway Light"/>
              </a:rPr>
              <a:t>Sėkmės!</a:t>
            </a:r>
            <a:endParaRPr b="0" lang="en-US" sz="3200" spc="-1" strike="noStrike">
              <a:latin typeface="Arial"/>
            </a:endParaRPr>
          </a:p>
        </p:txBody>
      </p:sp>
      <p:sp>
        <p:nvSpPr>
          <p:cNvPr id="94" name="CustomShape 4"/>
          <p:cNvSpPr/>
          <p:nvPr/>
        </p:nvSpPr>
        <p:spPr>
          <a:xfrm>
            <a:off x="1530000" y="6057000"/>
            <a:ext cx="5371200" cy="51660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latin typeface="Raleway Light"/>
              </a:rPr>
              <a:t>Viktorinos nuoroda: </a:t>
            </a:r>
            <a:endParaRPr b="0" lang="en-US" sz="1400" spc="-1" strike="noStrike">
              <a:latin typeface="Arial"/>
            </a:endParaRPr>
          </a:p>
          <a:p>
            <a:pPr>
              <a:lnSpc>
                <a:spcPct val="100000"/>
              </a:lnSpc>
            </a:pPr>
            <a:r>
              <a:rPr b="0" lang="en-US" sz="1400" spc="-1" strike="noStrike" u="sng">
                <a:solidFill>
                  <a:srgbClr val="0563c1"/>
                </a:solidFill>
                <a:uFillTx/>
                <a:latin typeface="Raleway Light"/>
                <a:hlinkClick r:id="rId2"/>
              </a:rPr>
              <a:t>https://forms.gle/tQePrkJEp5r2AZRu5</a:t>
            </a:r>
            <a:endParaRPr b="0" lang="en-US" sz="1400" spc="-1" strike="noStrike">
              <a:latin typeface="Arial"/>
            </a:endParaRPr>
          </a:p>
        </p:txBody>
      </p:sp>
      <p:pic>
        <p:nvPicPr>
          <p:cNvPr id="95" name="Picture 13" descr=""/>
          <p:cNvPicPr/>
          <p:nvPr/>
        </p:nvPicPr>
        <p:blipFill>
          <a:blip r:embed="rId3"/>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44" name="CustomShape 1"/>
          <p:cNvSpPr/>
          <p:nvPr/>
        </p:nvSpPr>
        <p:spPr>
          <a:xfrm>
            <a:off x="5628960" y="1017000"/>
            <a:ext cx="6182280" cy="3076200"/>
          </a:xfrm>
          <a:prstGeom prst="rect">
            <a:avLst/>
          </a:prstGeom>
          <a:noFill/>
          <a:ln>
            <a:noFill/>
          </a:ln>
        </p:spPr>
        <p:style>
          <a:lnRef idx="0"/>
          <a:fillRef idx="0"/>
          <a:effectRef idx="0"/>
          <a:fontRef idx="minor"/>
        </p:style>
        <p:txBody>
          <a:bodyPr lIns="90000" rIns="90000" tIns="45000" bIns="45000"/>
          <a:p>
            <a:pPr marL="457200">
              <a:lnSpc>
                <a:spcPct val="100000"/>
              </a:lnSpc>
              <a:spcBef>
                <a:spcPts val="1199"/>
              </a:spcBef>
              <a:spcAft>
                <a:spcPts val="1199"/>
              </a:spcAft>
            </a:pPr>
            <a:r>
              <a:rPr b="0" lang="en-US" sz="2200" spc="-1" strike="noStrike">
                <a:solidFill>
                  <a:srgbClr val="000000"/>
                </a:solidFill>
                <a:latin typeface="Raleway Medium"/>
              </a:rPr>
              <a:t>Žiedinė ekonomika </a:t>
            </a:r>
            <a:r>
              <a:rPr b="0" lang="en-US" sz="2200" spc="-1" strike="noStrike">
                <a:solidFill>
                  <a:srgbClr val="000000"/>
                </a:solidFill>
                <a:latin typeface="Raleway Light"/>
              </a:rPr>
              <a:t>– tai atsinaujinanti sistema, kurioje išteklių ir atliekų sąnaudos, emisijos ir energijos praradimai yra sumažinami, juos teisingai valdant ir sujungiant į uždarą energijos ir medžiagų grandinę.</a:t>
            </a:r>
            <a:endParaRPr b="0" lang="en-US" sz="2200" spc="-1" strike="noStrike">
              <a:latin typeface="Arial"/>
            </a:endParaRPr>
          </a:p>
          <a:p>
            <a:pPr marL="457200">
              <a:lnSpc>
                <a:spcPct val="100000"/>
              </a:lnSpc>
              <a:spcBef>
                <a:spcPts val="1199"/>
              </a:spcBef>
              <a:spcAft>
                <a:spcPts val="1199"/>
              </a:spcAft>
            </a:pPr>
            <a:r>
              <a:rPr b="0" lang="en-US" sz="2200" spc="-1" strike="noStrike">
                <a:solidFill>
                  <a:srgbClr val="000000"/>
                </a:solidFill>
                <a:latin typeface="Raleway Light"/>
              </a:rPr>
              <a:t>Žiedinė ekonomika </a:t>
            </a:r>
            <a:r>
              <a:rPr b="0" lang="en-US" sz="2200" spc="-1" strike="noStrike">
                <a:solidFill>
                  <a:srgbClr val="000000"/>
                </a:solidFill>
                <a:latin typeface="Raleway Medium"/>
              </a:rPr>
              <a:t>užtikrina darnų išteklių naudojimą </a:t>
            </a:r>
            <a:r>
              <a:rPr b="0" lang="en-US" sz="2200" spc="-1" strike="noStrike">
                <a:solidFill>
                  <a:srgbClr val="000000"/>
                </a:solidFill>
                <a:latin typeface="Raleway Light"/>
              </a:rPr>
              <a:t>ir </a:t>
            </a:r>
            <a:r>
              <a:rPr b="0" lang="en-US" sz="2200" spc="-1" strike="noStrike">
                <a:solidFill>
                  <a:srgbClr val="000000"/>
                </a:solidFill>
                <a:latin typeface="Raleway Medium"/>
              </a:rPr>
              <a:t>nekintamą išteklių vertę</a:t>
            </a:r>
            <a:r>
              <a:rPr b="0" lang="en-US" sz="2200" spc="-1" strike="noStrike">
                <a:solidFill>
                  <a:srgbClr val="000000"/>
                </a:solidFill>
                <a:latin typeface="Raleway Light"/>
              </a:rPr>
              <a:t>, eliminuodama atliekas ir sukurdama teigiamą vertę tiek ekonomikai, tiek aplinkai bendrąja prasme. </a:t>
            </a:r>
            <a:endParaRPr b="0" lang="en-US" sz="2200" spc="-1" strike="noStrike">
              <a:latin typeface="Arial"/>
            </a:endParaRPr>
          </a:p>
        </p:txBody>
      </p:sp>
      <p:pic>
        <p:nvPicPr>
          <p:cNvPr id="45" name="Picture 7" descr=""/>
          <p:cNvPicPr/>
          <p:nvPr/>
        </p:nvPicPr>
        <p:blipFill>
          <a:blip r:embed="rId1"/>
          <a:stretch/>
        </p:blipFill>
        <p:spPr>
          <a:xfrm>
            <a:off x="0" y="1017000"/>
            <a:ext cx="5477400" cy="5390640"/>
          </a:xfrm>
          <a:prstGeom prst="rect">
            <a:avLst/>
          </a:prstGeom>
          <a:ln>
            <a:noFill/>
          </a:ln>
        </p:spPr>
      </p:pic>
      <p:pic>
        <p:nvPicPr>
          <p:cNvPr id="46" name="Picture 8" descr=""/>
          <p:cNvPicPr/>
          <p:nvPr/>
        </p:nvPicPr>
        <p:blipFill>
          <a:blip r:embed="rId2"/>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47" name="CustomShape 1"/>
          <p:cNvSpPr/>
          <p:nvPr/>
        </p:nvSpPr>
        <p:spPr>
          <a:xfrm>
            <a:off x="5461200" y="1137600"/>
            <a:ext cx="6316560" cy="359640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466221"/>
                </a:solidFill>
                <a:latin typeface="Raleway Medium"/>
              </a:rPr>
              <a:t>Pagrindiniai žiedinės ekonomikos etapai</a:t>
            </a:r>
            <a:endParaRPr b="0" lang="en-US" sz="2400" spc="-1" strike="noStrike">
              <a:latin typeface="Arial"/>
            </a:endParaRPr>
          </a:p>
          <a:p>
            <a:pPr>
              <a:lnSpc>
                <a:spcPct val="100000"/>
              </a:lnSpc>
            </a:pPr>
            <a:endParaRPr b="0" lang="en-US" sz="2400" spc="-1" strike="noStrike">
              <a:latin typeface="Arial"/>
            </a:endParaRPr>
          </a:p>
          <a:p>
            <a:pPr marL="285840" indent="-285480">
              <a:lnSpc>
                <a:spcPct val="130000"/>
              </a:lnSpc>
              <a:buSzPct val="100101"/>
              <a:buBlip>
                <a:blip r:embed="rId1"/>
              </a:buBlip>
            </a:pPr>
            <a:r>
              <a:rPr b="0" lang="en-US" sz="2000" spc="-1" strike="noStrike">
                <a:solidFill>
                  <a:srgbClr val="000000"/>
                </a:solidFill>
                <a:latin typeface="Raleway Light"/>
              </a:rPr>
              <a:t>Žaliavos</a:t>
            </a:r>
            <a:endParaRPr b="0" lang="en-US" sz="2000" spc="-1" strike="noStrike">
              <a:latin typeface="Arial"/>
            </a:endParaRPr>
          </a:p>
          <a:p>
            <a:pPr marL="285840" indent="-285480">
              <a:lnSpc>
                <a:spcPct val="130000"/>
              </a:lnSpc>
              <a:buSzPct val="100101"/>
              <a:buBlip>
                <a:blip r:embed="rId2"/>
              </a:buBlip>
            </a:pPr>
            <a:r>
              <a:rPr b="0" lang="en-US" sz="2000" spc="-1" strike="noStrike">
                <a:solidFill>
                  <a:srgbClr val="000000"/>
                </a:solidFill>
                <a:latin typeface="Raleway Light"/>
              </a:rPr>
              <a:t>Projektavimas</a:t>
            </a:r>
            <a:endParaRPr b="0" lang="en-US" sz="2000" spc="-1" strike="noStrike">
              <a:latin typeface="Arial"/>
            </a:endParaRPr>
          </a:p>
          <a:p>
            <a:pPr marL="285840" indent="-285480">
              <a:lnSpc>
                <a:spcPct val="130000"/>
              </a:lnSpc>
              <a:buSzPct val="100101"/>
              <a:buBlip>
                <a:blip r:embed="rId3"/>
              </a:buBlip>
            </a:pPr>
            <a:r>
              <a:rPr b="0" lang="en-US" sz="2000" spc="-1" strike="noStrike">
                <a:solidFill>
                  <a:srgbClr val="000000"/>
                </a:solidFill>
                <a:latin typeface="Raleway Light"/>
              </a:rPr>
              <a:t>Gamyba</a:t>
            </a:r>
            <a:endParaRPr b="0" lang="en-US" sz="2000" spc="-1" strike="noStrike">
              <a:latin typeface="Arial"/>
            </a:endParaRPr>
          </a:p>
          <a:p>
            <a:pPr marL="285840" indent="-285480">
              <a:lnSpc>
                <a:spcPct val="130000"/>
              </a:lnSpc>
              <a:buSzPct val="100101"/>
              <a:buBlip>
                <a:blip r:embed="rId4"/>
              </a:buBlip>
            </a:pPr>
            <a:r>
              <a:rPr b="0" lang="en-US" sz="2000" spc="-1" strike="noStrike">
                <a:solidFill>
                  <a:srgbClr val="000000"/>
                </a:solidFill>
                <a:latin typeface="Raleway Light"/>
              </a:rPr>
              <a:t>Platinimas</a:t>
            </a:r>
            <a:endParaRPr b="0" lang="en-US" sz="2000" spc="-1" strike="noStrike">
              <a:latin typeface="Arial"/>
            </a:endParaRPr>
          </a:p>
          <a:p>
            <a:pPr marL="285840" indent="-285480">
              <a:lnSpc>
                <a:spcPct val="130000"/>
              </a:lnSpc>
              <a:buSzPct val="100101"/>
              <a:buBlip>
                <a:blip r:embed="rId5"/>
              </a:buBlip>
            </a:pPr>
            <a:r>
              <a:rPr b="0" lang="en-US" sz="2000" spc="-1" strike="noStrike">
                <a:solidFill>
                  <a:srgbClr val="000000"/>
                </a:solidFill>
                <a:latin typeface="Raleway Light"/>
              </a:rPr>
              <a:t>Antrinis panaudojimas</a:t>
            </a:r>
            <a:endParaRPr b="0" lang="en-US" sz="2000" spc="-1" strike="noStrike">
              <a:latin typeface="Arial"/>
            </a:endParaRPr>
          </a:p>
          <a:p>
            <a:pPr marL="285840" indent="-285480">
              <a:lnSpc>
                <a:spcPct val="130000"/>
              </a:lnSpc>
              <a:buSzPct val="100101"/>
              <a:buBlip>
                <a:blip r:embed="rId6"/>
              </a:buBlip>
            </a:pPr>
            <a:r>
              <a:rPr b="0" lang="en-US" sz="2000" spc="-1" strike="noStrike">
                <a:solidFill>
                  <a:srgbClr val="000000"/>
                </a:solidFill>
                <a:latin typeface="Raleway Light"/>
              </a:rPr>
              <a:t>Rinkimas</a:t>
            </a:r>
            <a:endParaRPr b="0" lang="en-US" sz="2000" spc="-1" strike="noStrike">
              <a:latin typeface="Arial"/>
            </a:endParaRPr>
          </a:p>
          <a:p>
            <a:pPr marL="285840" indent="-285480">
              <a:lnSpc>
                <a:spcPct val="130000"/>
              </a:lnSpc>
              <a:buSzPct val="100101"/>
              <a:buBlip>
                <a:blip r:embed="rId7"/>
              </a:buBlip>
            </a:pPr>
            <a:r>
              <a:rPr b="0" lang="en-US" sz="2000" spc="-1" strike="noStrike">
                <a:solidFill>
                  <a:srgbClr val="000000"/>
                </a:solidFill>
                <a:latin typeface="Raleway Light"/>
              </a:rPr>
              <a:t>Perdirbimas – antrinės žaliavos – galutinės atliekos – pasekmės</a:t>
            </a:r>
            <a:endParaRPr b="0" lang="en-US" sz="2000" spc="-1" strike="noStrike">
              <a:latin typeface="Arial"/>
            </a:endParaRPr>
          </a:p>
        </p:txBody>
      </p:sp>
      <p:pic>
        <p:nvPicPr>
          <p:cNvPr id="48" name="Picture 7" descr=""/>
          <p:cNvPicPr/>
          <p:nvPr/>
        </p:nvPicPr>
        <p:blipFill>
          <a:blip r:embed="rId8"/>
          <a:stretch/>
        </p:blipFill>
        <p:spPr>
          <a:xfrm>
            <a:off x="290880" y="1137600"/>
            <a:ext cx="5010480" cy="3882960"/>
          </a:xfrm>
          <a:prstGeom prst="rect">
            <a:avLst/>
          </a:prstGeom>
          <a:ln>
            <a:noFill/>
          </a:ln>
        </p:spPr>
      </p:pic>
      <p:pic>
        <p:nvPicPr>
          <p:cNvPr id="49" name="Picture 4" descr=""/>
          <p:cNvPicPr/>
          <p:nvPr/>
        </p:nvPicPr>
        <p:blipFill>
          <a:blip r:embed="rId9"/>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50" name="CustomShape 1"/>
          <p:cNvSpPr/>
          <p:nvPr/>
        </p:nvSpPr>
        <p:spPr>
          <a:xfrm>
            <a:off x="729720" y="2649240"/>
            <a:ext cx="6316560" cy="2833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Raleway Medium"/>
              </a:rPr>
              <a:t>Gyvavimo ciklo </a:t>
            </a:r>
            <a:r>
              <a:rPr b="0" lang="en-US" sz="1800" spc="-1" strike="noStrike">
                <a:solidFill>
                  <a:srgbClr val="000000"/>
                </a:solidFill>
                <a:latin typeface="Raleway Light"/>
              </a:rPr>
              <a:t>požiūryje įtraukiamos visos produkto egzistavimo stadijos, siekiant išsiaiškinti, kur gali būti atlikti patobulinimai, siekiant sumažinti poveikį aplinkai bei resursų eikvojimą.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Raleway Medium"/>
              </a:rPr>
              <a:t>Pagrindinis tikslas </a:t>
            </a:r>
            <a:r>
              <a:rPr b="0" lang="en-US" sz="1800" spc="-1" strike="noStrike">
                <a:solidFill>
                  <a:srgbClr val="000000"/>
                </a:solidFill>
                <a:latin typeface="Raleway Light"/>
              </a:rPr>
              <a:t>– vengti veiksmų, kurie neigiamą poveikį perkelia iš vieno etapo į kitą.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Raleway Medium"/>
              </a:rPr>
              <a:t>Gyvavimo ciklo analizės </a:t>
            </a:r>
            <a:r>
              <a:rPr b="0" lang="en-US" sz="1800" spc="-1" strike="noStrike">
                <a:solidFill>
                  <a:srgbClr val="000000"/>
                </a:solidFill>
                <a:latin typeface="Raleway Light"/>
              </a:rPr>
              <a:t>parodė, kad, kartais aplinkai vis tik naudingiau seną daiktą pakeisti nauju (nepaisant generuojamų atliekų), kuris suvartoja mažiau energijos. </a:t>
            </a:r>
            <a:endParaRPr b="0" lang="en-US" sz="1800" spc="-1" strike="noStrike">
              <a:latin typeface="Arial"/>
            </a:endParaRPr>
          </a:p>
        </p:txBody>
      </p:sp>
      <p:sp>
        <p:nvSpPr>
          <p:cNvPr id="51" name="CustomShape 2"/>
          <p:cNvSpPr/>
          <p:nvPr/>
        </p:nvSpPr>
        <p:spPr>
          <a:xfrm>
            <a:off x="802800" y="299520"/>
            <a:ext cx="2753640" cy="5169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800" spc="-1" strike="noStrike">
                <a:solidFill>
                  <a:srgbClr val="466221"/>
                </a:solidFill>
                <a:latin typeface="Raleway Medium"/>
              </a:rPr>
              <a:t>Gyvavimo ciklas</a:t>
            </a:r>
            <a:endParaRPr b="0" lang="en-US" sz="2800" spc="-1" strike="noStrike">
              <a:latin typeface="Arial"/>
            </a:endParaRPr>
          </a:p>
        </p:txBody>
      </p:sp>
      <p:pic>
        <p:nvPicPr>
          <p:cNvPr id="52" name="Picture 8" descr=""/>
          <p:cNvPicPr/>
          <p:nvPr/>
        </p:nvPicPr>
        <p:blipFill>
          <a:blip r:embed="rId1"/>
          <a:stretch/>
        </p:blipFill>
        <p:spPr>
          <a:xfrm>
            <a:off x="7298640" y="2416680"/>
            <a:ext cx="4104360" cy="3302280"/>
          </a:xfrm>
          <a:prstGeom prst="rect">
            <a:avLst/>
          </a:prstGeom>
          <a:ln>
            <a:noFill/>
          </a:ln>
        </p:spPr>
      </p:pic>
      <p:sp>
        <p:nvSpPr>
          <p:cNvPr id="53" name="CustomShape 3"/>
          <p:cNvSpPr/>
          <p:nvPr/>
        </p:nvSpPr>
        <p:spPr>
          <a:xfrm>
            <a:off x="729720" y="939240"/>
            <a:ext cx="10731960" cy="1187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Raleway Light"/>
              </a:rPr>
              <a:t>Visi produktai ir paslaugos daro poveikį mus supančiai aplinkai: nuo produkcijos gamybai reikalingų pirminių žaliavų išgavimo iki jų platinimo, naudojimo ir šalinimo.</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Raleway Light"/>
              </a:rPr>
              <a:t>Tam priskiriamas ir energijos bei resursų naudojimas, dirvožemio, oro ir vandens tarša, šiltnamio dujų emisijos.</a:t>
            </a:r>
            <a:endParaRPr b="0" lang="en-US" sz="1800" spc="-1" strike="noStrike">
              <a:latin typeface="Arial"/>
            </a:endParaRPr>
          </a:p>
        </p:txBody>
      </p:sp>
      <p:pic>
        <p:nvPicPr>
          <p:cNvPr id="54" name="Picture 10" descr=""/>
          <p:cNvPicPr/>
          <p:nvPr/>
        </p:nvPicPr>
        <p:blipFill>
          <a:blip r:embed="rId2"/>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55" name="CustomShape 1"/>
          <p:cNvSpPr/>
          <p:nvPr/>
        </p:nvSpPr>
        <p:spPr>
          <a:xfrm>
            <a:off x="4322160" y="1885320"/>
            <a:ext cx="6716880" cy="2589480"/>
          </a:xfrm>
          <a:prstGeom prst="rect">
            <a:avLst/>
          </a:prstGeom>
          <a:noFill/>
          <a:ln>
            <a:noFill/>
          </a:ln>
        </p:spPr>
        <p:style>
          <a:lnRef idx="0"/>
          <a:fillRef idx="0"/>
          <a:effectRef idx="0"/>
          <a:fontRef idx="minor"/>
        </p:style>
        <p:txBody>
          <a:bodyPr lIns="90000" rIns="90000" tIns="45000" bIns="45000"/>
          <a:p>
            <a:pPr marL="457200">
              <a:lnSpc>
                <a:spcPct val="100000"/>
              </a:lnSpc>
              <a:spcBef>
                <a:spcPts val="1199"/>
              </a:spcBef>
              <a:spcAft>
                <a:spcPts val="1199"/>
              </a:spcAft>
            </a:pPr>
            <a:r>
              <a:rPr b="0" lang="en-US" sz="2400" spc="-1" strike="noStrike">
                <a:solidFill>
                  <a:srgbClr val="000000"/>
                </a:solidFill>
                <a:latin typeface="Raleway Medium"/>
              </a:rPr>
              <a:t>Pirminės žaliavos </a:t>
            </a:r>
            <a:r>
              <a:rPr b="0" lang="en-US" sz="2400" spc="-1" strike="noStrike">
                <a:solidFill>
                  <a:srgbClr val="000000"/>
                </a:solidFill>
                <a:latin typeface="Raleway Light"/>
              </a:rPr>
              <a:t>– tai žaliavos, randamos gamtoje ir gamybos procese naudojamos kaip pirminis elementas, kurios dažniausiai minimos kaip </a:t>
            </a:r>
            <a:r>
              <a:rPr b="0" lang="en-US" sz="2400" spc="-1" strike="noStrike">
                <a:solidFill>
                  <a:srgbClr val="000000"/>
                </a:solidFill>
                <a:latin typeface="Raleway Medium"/>
              </a:rPr>
              <a:t>iškasenos</a:t>
            </a:r>
            <a:r>
              <a:rPr b="0" lang="en-US" sz="2400" spc="-1" strike="noStrike">
                <a:solidFill>
                  <a:srgbClr val="000000"/>
                </a:solidFill>
                <a:latin typeface="Raleway Light"/>
              </a:rPr>
              <a:t>.</a:t>
            </a:r>
            <a:r>
              <a:rPr b="1" lang="en-US" sz="2400" spc="-1" strike="noStrike">
                <a:solidFill>
                  <a:srgbClr val="000000"/>
                </a:solidFill>
                <a:latin typeface="Calibri"/>
              </a:rPr>
              <a:t> </a:t>
            </a:r>
            <a:endParaRPr b="0" lang="en-US" sz="2400" spc="-1" strike="noStrike">
              <a:latin typeface="Arial"/>
            </a:endParaRPr>
          </a:p>
          <a:p>
            <a:pPr marL="457200">
              <a:lnSpc>
                <a:spcPct val="100000"/>
              </a:lnSpc>
              <a:spcBef>
                <a:spcPts val="1199"/>
              </a:spcBef>
              <a:spcAft>
                <a:spcPts val="1199"/>
              </a:spcAft>
            </a:pPr>
            <a:r>
              <a:rPr b="0" lang="en-US" sz="2400" spc="-1" strike="noStrike">
                <a:solidFill>
                  <a:srgbClr val="000000"/>
                </a:solidFill>
                <a:latin typeface="Raleway Medium"/>
              </a:rPr>
              <a:t>Antrinės žaliavos </a:t>
            </a:r>
            <a:r>
              <a:rPr b="0" lang="en-US" sz="2400" spc="-1" strike="noStrike">
                <a:solidFill>
                  <a:srgbClr val="000000"/>
                </a:solidFill>
                <a:latin typeface="Raleway Light"/>
              </a:rPr>
              <a:t>– tai buityje ar komercinėje veikloje panaudotų medžiagų (popieriaus, stiklo, plastiko, metalo ar kt.) likučiai, kuriuos perdirbus gaminami nauji produktai. </a:t>
            </a:r>
            <a:endParaRPr b="0" lang="en-US" sz="2400" spc="-1" strike="noStrike">
              <a:latin typeface="Arial"/>
            </a:endParaRPr>
          </a:p>
        </p:txBody>
      </p:sp>
      <p:pic>
        <p:nvPicPr>
          <p:cNvPr id="56" name="Picture 7" descr=""/>
          <p:cNvPicPr/>
          <p:nvPr/>
        </p:nvPicPr>
        <p:blipFill>
          <a:blip r:embed="rId1"/>
          <a:stretch/>
        </p:blipFill>
        <p:spPr>
          <a:xfrm>
            <a:off x="955440" y="2046240"/>
            <a:ext cx="3466800" cy="3562920"/>
          </a:xfrm>
          <a:prstGeom prst="rect">
            <a:avLst/>
          </a:prstGeom>
          <a:ln>
            <a:noFill/>
          </a:ln>
        </p:spPr>
      </p:pic>
      <p:sp>
        <p:nvSpPr>
          <p:cNvPr id="57" name="CustomShape 2"/>
          <p:cNvSpPr/>
          <p:nvPr/>
        </p:nvSpPr>
        <p:spPr>
          <a:xfrm>
            <a:off x="619200" y="468360"/>
            <a:ext cx="10486800" cy="1126440"/>
          </a:xfrm>
          <a:prstGeom prst="rect">
            <a:avLst/>
          </a:prstGeom>
          <a:noFill/>
          <a:ln>
            <a:noFill/>
          </a:ln>
        </p:spPr>
        <p:style>
          <a:lnRef idx="0"/>
          <a:fillRef idx="0"/>
          <a:effectRef idx="0"/>
          <a:fontRef idx="minor"/>
        </p:style>
        <p:txBody>
          <a:bodyPr lIns="90000" rIns="90000" tIns="45000" bIns="45000"/>
          <a:p>
            <a:pPr marL="457200">
              <a:lnSpc>
                <a:spcPct val="100000"/>
              </a:lnSpc>
              <a:spcBef>
                <a:spcPts val="1199"/>
              </a:spcBef>
              <a:spcAft>
                <a:spcPts val="1199"/>
              </a:spcAft>
            </a:pPr>
            <a:r>
              <a:rPr b="0" lang="en-US" sz="2400" spc="-1" strike="noStrike">
                <a:solidFill>
                  <a:srgbClr val="000000"/>
                </a:solidFill>
                <a:latin typeface="Raleway Medium"/>
              </a:rPr>
              <a:t>Žaliavos</a:t>
            </a:r>
            <a:r>
              <a:rPr b="0" lang="en-US" sz="2400" spc="-1" strike="noStrike">
                <a:solidFill>
                  <a:srgbClr val="000000"/>
                </a:solidFill>
                <a:latin typeface="Raleway Light"/>
              </a:rPr>
              <a:t> – tai medžiagos, naudojamos pramoniniams gaminiams gauti. </a:t>
            </a:r>
            <a:endParaRPr b="0" lang="en-US" sz="2400" spc="-1" strike="noStrike">
              <a:latin typeface="Arial"/>
            </a:endParaRPr>
          </a:p>
          <a:p>
            <a:pPr marL="457200">
              <a:lnSpc>
                <a:spcPct val="100000"/>
              </a:lnSpc>
              <a:spcBef>
                <a:spcPts val="1199"/>
              </a:spcBef>
              <a:spcAft>
                <a:spcPts val="1199"/>
              </a:spcAft>
            </a:pPr>
            <a:r>
              <a:rPr b="0" lang="en-US" sz="2400" spc="-1" strike="noStrike">
                <a:solidFill>
                  <a:srgbClr val="000000"/>
                </a:solidFill>
                <a:latin typeface="Raleway Light"/>
              </a:rPr>
              <a:t>Jos skirstomos į </a:t>
            </a:r>
            <a:r>
              <a:rPr b="0" lang="en-US" sz="2400" spc="-1" strike="noStrike">
                <a:solidFill>
                  <a:srgbClr val="000000"/>
                </a:solidFill>
                <a:latin typeface="Raleway Medium"/>
              </a:rPr>
              <a:t>pirmines</a:t>
            </a:r>
            <a:r>
              <a:rPr b="0" lang="en-US" sz="2400" spc="-1" strike="noStrike">
                <a:solidFill>
                  <a:srgbClr val="000000"/>
                </a:solidFill>
                <a:latin typeface="Raleway Light"/>
              </a:rPr>
              <a:t> ir </a:t>
            </a:r>
            <a:r>
              <a:rPr b="0" lang="en-US" sz="2400" spc="-1" strike="noStrike">
                <a:solidFill>
                  <a:srgbClr val="000000"/>
                </a:solidFill>
                <a:latin typeface="Raleway Medium"/>
              </a:rPr>
              <a:t>antrines</a:t>
            </a:r>
            <a:r>
              <a:rPr b="0" lang="en-US" sz="2400" spc="-1" strike="noStrike">
                <a:solidFill>
                  <a:srgbClr val="000000"/>
                </a:solidFill>
                <a:latin typeface="Raleway Light"/>
              </a:rPr>
              <a:t> žaliavas. </a:t>
            </a:r>
            <a:endParaRPr b="0" lang="en-US" sz="2400" spc="-1" strike="noStrike">
              <a:latin typeface="Arial"/>
            </a:endParaRPr>
          </a:p>
        </p:txBody>
      </p:sp>
      <p:pic>
        <p:nvPicPr>
          <p:cNvPr id="58" name="Picture 8" descr=""/>
          <p:cNvPicPr/>
          <p:nvPr/>
        </p:nvPicPr>
        <p:blipFill>
          <a:blip r:embed="rId2"/>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pic>
        <p:nvPicPr>
          <p:cNvPr id="59" name="Picture 4" descr=""/>
          <p:cNvPicPr/>
          <p:nvPr/>
        </p:nvPicPr>
        <p:blipFill>
          <a:blip r:embed="rId1"/>
          <a:srcRect l="0" t="27277" r="98" b="0"/>
          <a:stretch/>
        </p:blipFill>
        <p:spPr>
          <a:xfrm>
            <a:off x="5929560" y="1036080"/>
            <a:ext cx="5127480" cy="4583520"/>
          </a:xfrm>
          <a:prstGeom prst="rect">
            <a:avLst/>
          </a:prstGeom>
          <a:ln>
            <a:noFill/>
          </a:ln>
        </p:spPr>
      </p:pic>
      <p:sp>
        <p:nvSpPr>
          <p:cNvPr id="60" name="CustomShape 1"/>
          <p:cNvSpPr/>
          <p:nvPr/>
        </p:nvSpPr>
        <p:spPr>
          <a:xfrm>
            <a:off x="718200" y="1036080"/>
            <a:ext cx="5009040" cy="2267640"/>
          </a:xfrm>
          <a:prstGeom prst="rect">
            <a:avLst/>
          </a:prstGeom>
          <a:noFill/>
          <a:ln>
            <a:noFill/>
          </a:ln>
        </p:spPr>
        <p:style>
          <a:lnRef idx="0"/>
          <a:fillRef idx="0"/>
          <a:effectRef idx="0"/>
          <a:fontRef idx="minor"/>
        </p:style>
        <p:txBody>
          <a:bodyPr lIns="90000" rIns="90000" tIns="45000" bIns="45000"/>
          <a:p>
            <a:pPr>
              <a:lnSpc>
                <a:spcPct val="130000"/>
              </a:lnSpc>
            </a:pPr>
            <a:r>
              <a:rPr b="0" lang="en-US" sz="2200" spc="-1" strike="noStrike">
                <a:solidFill>
                  <a:srgbClr val="000000"/>
                </a:solidFill>
                <a:latin typeface="Raleway Light"/>
              </a:rPr>
              <a:t>Žaliavų rūšys</a:t>
            </a:r>
            <a:r>
              <a:rPr b="0" lang="en-US" sz="2200" spc="-1" strike="noStrike">
                <a:solidFill>
                  <a:srgbClr val="000000"/>
                </a:solidFill>
                <a:latin typeface="Raleway"/>
              </a:rPr>
              <a:t> </a:t>
            </a:r>
            <a:r>
              <a:rPr b="0" lang="en-US" sz="2200" spc="-1" strike="noStrike">
                <a:solidFill>
                  <a:srgbClr val="000000"/>
                </a:solidFill>
                <a:latin typeface="Raleway Medium"/>
              </a:rPr>
              <a:t>pagal kilmę</a:t>
            </a:r>
            <a:r>
              <a:rPr b="0" lang="en-US" sz="2200" spc="-1" strike="noStrike">
                <a:solidFill>
                  <a:srgbClr val="000000"/>
                </a:solidFill>
                <a:latin typeface="Raleway Light"/>
              </a:rPr>
              <a:t>: </a:t>
            </a:r>
            <a:endParaRPr b="0" lang="en-US" sz="2200" spc="-1" strike="noStrike">
              <a:latin typeface="Arial"/>
            </a:endParaRPr>
          </a:p>
          <a:p>
            <a:pPr indent="-216000">
              <a:lnSpc>
                <a:spcPct val="130000"/>
              </a:lnSpc>
              <a:buSzPct val="110088"/>
              <a:buBlip>
                <a:blip r:embed="rId2"/>
              </a:buBlip>
            </a:pPr>
            <a:r>
              <a:rPr b="0" lang="en-US" sz="2200" spc="-1" strike="noStrike">
                <a:solidFill>
                  <a:srgbClr val="000000"/>
                </a:solidFill>
                <a:latin typeface="Raleway Light"/>
              </a:rPr>
              <a:t> </a:t>
            </a:r>
            <a:r>
              <a:rPr b="0" lang="en-US" sz="2200" spc="-1" strike="noStrike">
                <a:solidFill>
                  <a:srgbClr val="000000"/>
                </a:solidFill>
                <a:latin typeface="Raleway Light"/>
              </a:rPr>
              <a:t>mineralinės (rūdinės; nerūdinės; degiosios (organinės);</a:t>
            </a:r>
            <a:endParaRPr b="0" lang="en-US" sz="2200" spc="-1" strike="noStrike">
              <a:latin typeface="Arial"/>
            </a:endParaRPr>
          </a:p>
          <a:p>
            <a:pPr indent="-216000">
              <a:lnSpc>
                <a:spcPct val="130000"/>
              </a:lnSpc>
              <a:buSzPct val="110088"/>
              <a:buBlip>
                <a:blip r:embed="rId3"/>
              </a:buBlip>
            </a:pPr>
            <a:r>
              <a:rPr b="0" lang="en-US" sz="2200" spc="-1" strike="noStrike">
                <a:solidFill>
                  <a:srgbClr val="000000"/>
                </a:solidFill>
                <a:latin typeface="Raleway Light"/>
              </a:rPr>
              <a:t> </a:t>
            </a:r>
            <a:r>
              <a:rPr b="0" lang="en-US" sz="2200" spc="-1" strike="noStrike">
                <a:solidFill>
                  <a:srgbClr val="000000"/>
                </a:solidFill>
                <a:latin typeface="Raleway Light"/>
              </a:rPr>
              <a:t>augalinės; </a:t>
            </a:r>
            <a:endParaRPr b="0" lang="en-US" sz="2200" spc="-1" strike="noStrike">
              <a:latin typeface="Arial"/>
            </a:endParaRPr>
          </a:p>
          <a:p>
            <a:pPr indent="-216000">
              <a:lnSpc>
                <a:spcPct val="130000"/>
              </a:lnSpc>
              <a:buSzPct val="110088"/>
              <a:buBlip>
                <a:blip r:embed="rId4"/>
              </a:buBlip>
            </a:pPr>
            <a:r>
              <a:rPr b="0" lang="en-US" sz="2200" spc="-1" strike="noStrike">
                <a:solidFill>
                  <a:srgbClr val="000000"/>
                </a:solidFill>
                <a:latin typeface="Raleway Light"/>
              </a:rPr>
              <a:t> </a:t>
            </a:r>
            <a:r>
              <a:rPr b="0" lang="en-US" sz="2200" spc="-1" strike="noStrike">
                <a:solidFill>
                  <a:srgbClr val="000000"/>
                </a:solidFill>
                <a:latin typeface="Raleway Light"/>
              </a:rPr>
              <a:t>gyvūninės. </a:t>
            </a:r>
            <a:endParaRPr b="0" lang="en-US" sz="2200" spc="-1" strike="noStrike">
              <a:latin typeface="Arial"/>
            </a:endParaRPr>
          </a:p>
        </p:txBody>
      </p:sp>
      <p:sp>
        <p:nvSpPr>
          <p:cNvPr id="61" name="CustomShape 2"/>
          <p:cNvSpPr/>
          <p:nvPr/>
        </p:nvSpPr>
        <p:spPr>
          <a:xfrm>
            <a:off x="718200" y="3476160"/>
            <a:ext cx="4825080" cy="2267640"/>
          </a:xfrm>
          <a:prstGeom prst="rect">
            <a:avLst/>
          </a:prstGeom>
          <a:noFill/>
          <a:ln>
            <a:noFill/>
          </a:ln>
        </p:spPr>
        <p:style>
          <a:lnRef idx="0"/>
          <a:fillRef idx="0"/>
          <a:effectRef idx="0"/>
          <a:fontRef idx="minor"/>
        </p:style>
        <p:txBody>
          <a:bodyPr lIns="90000" rIns="90000" tIns="45000" bIns="45000"/>
          <a:p>
            <a:pPr>
              <a:lnSpc>
                <a:spcPct val="130000"/>
              </a:lnSpc>
            </a:pPr>
            <a:r>
              <a:rPr b="0" lang="en-US" sz="2200" spc="-1" strike="noStrike">
                <a:solidFill>
                  <a:srgbClr val="000000"/>
                </a:solidFill>
                <a:latin typeface="Raleway Light"/>
              </a:rPr>
              <a:t>Galimi žaliavų </a:t>
            </a:r>
            <a:r>
              <a:rPr b="0" lang="en-US" sz="2200" spc="-1" strike="noStrike">
                <a:solidFill>
                  <a:srgbClr val="000000"/>
                </a:solidFill>
                <a:latin typeface="Raleway Medium"/>
              </a:rPr>
              <a:t>agregatiniai būviai</a:t>
            </a:r>
            <a:r>
              <a:rPr b="0" lang="en-US" sz="2200" spc="-1" strike="noStrike">
                <a:solidFill>
                  <a:srgbClr val="000000"/>
                </a:solidFill>
                <a:latin typeface="Raleway Light"/>
              </a:rPr>
              <a:t>: </a:t>
            </a:r>
            <a:endParaRPr b="0" lang="en-US" sz="2200" spc="-1" strike="noStrike">
              <a:latin typeface="Arial"/>
            </a:endParaRPr>
          </a:p>
          <a:p>
            <a:pPr marL="285840" indent="-285480">
              <a:lnSpc>
                <a:spcPct val="130000"/>
              </a:lnSpc>
              <a:buSzPct val="110088"/>
              <a:buBlip>
                <a:blip r:embed="rId5"/>
              </a:buBlip>
            </a:pPr>
            <a:r>
              <a:rPr b="0" lang="en-US" sz="2200" spc="-1" strike="noStrike">
                <a:solidFill>
                  <a:srgbClr val="000000"/>
                </a:solidFill>
                <a:latin typeface="Raleway Light"/>
              </a:rPr>
              <a:t>kietos (pvz.: akmens anglis, druska, smėlis ir kt.);</a:t>
            </a:r>
            <a:endParaRPr b="0" lang="en-US" sz="2200" spc="-1" strike="noStrike">
              <a:latin typeface="Arial"/>
            </a:endParaRPr>
          </a:p>
          <a:p>
            <a:pPr marL="285840" indent="-285480">
              <a:lnSpc>
                <a:spcPct val="130000"/>
              </a:lnSpc>
              <a:buSzPct val="110088"/>
              <a:buBlip>
                <a:blip r:embed="rId6"/>
              </a:buBlip>
            </a:pPr>
            <a:r>
              <a:rPr b="0" lang="en-US" sz="2200" spc="-1" strike="noStrike">
                <a:solidFill>
                  <a:srgbClr val="000000"/>
                </a:solidFill>
                <a:latin typeface="Raleway Light"/>
              </a:rPr>
              <a:t>skystos (pvz: vanduo, nafta ir kt.); </a:t>
            </a:r>
            <a:endParaRPr b="0" lang="en-US" sz="2200" spc="-1" strike="noStrike">
              <a:latin typeface="Arial"/>
            </a:endParaRPr>
          </a:p>
          <a:p>
            <a:pPr marL="285840" indent="-285480">
              <a:lnSpc>
                <a:spcPct val="130000"/>
              </a:lnSpc>
              <a:buSzPct val="110088"/>
              <a:buBlip>
                <a:blip r:embed="rId7"/>
              </a:buBlip>
            </a:pPr>
            <a:r>
              <a:rPr b="0" lang="en-US" sz="2200" spc="-1" strike="noStrike">
                <a:solidFill>
                  <a:srgbClr val="000000"/>
                </a:solidFill>
                <a:latin typeface="Raleway Light"/>
              </a:rPr>
              <a:t>dujinės (oras, gamtinės dujos)</a:t>
            </a:r>
            <a:endParaRPr b="0" lang="en-US" sz="2200" spc="-1" strike="noStrike">
              <a:latin typeface="Arial"/>
            </a:endParaRPr>
          </a:p>
        </p:txBody>
      </p:sp>
      <p:pic>
        <p:nvPicPr>
          <p:cNvPr id="62" name="Picture 12" descr=""/>
          <p:cNvPicPr/>
          <p:nvPr/>
        </p:nvPicPr>
        <p:blipFill>
          <a:blip r:embed="rId8"/>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pic>
        <p:nvPicPr>
          <p:cNvPr id="63" name="Picture 5" descr=""/>
          <p:cNvPicPr/>
          <p:nvPr/>
        </p:nvPicPr>
        <p:blipFill>
          <a:blip r:embed="rId1"/>
          <a:srcRect l="0" t="13193" r="0" b="0"/>
          <a:stretch/>
        </p:blipFill>
        <p:spPr>
          <a:xfrm>
            <a:off x="428760" y="1182600"/>
            <a:ext cx="6177600" cy="4055760"/>
          </a:xfrm>
          <a:prstGeom prst="rect">
            <a:avLst/>
          </a:prstGeom>
          <a:ln>
            <a:noFill/>
          </a:ln>
        </p:spPr>
      </p:pic>
      <p:sp>
        <p:nvSpPr>
          <p:cNvPr id="64" name="CustomShape 1"/>
          <p:cNvSpPr/>
          <p:nvPr/>
        </p:nvSpPr>
        <p:spPr>
          <a:xfrm>
            <a:off x="6606360" y="2090160"/>
            <a:ext cx="5251680" cy="1919160"/>
          </a:xfrm>
          <a:prstGeom prst="rect">
            <a:avLst/>
          </a:prstGeom>
          <a:noFill/>
          <a:ln>
            <a:noFill/>
          </a:ln>
        </p:spPr>
        <p:style>
          <a:lnRef idx="0"/>
          <a:fillRef idx="0"/>
          <a:effectRef idx="0"/>
          <a:fontRef idx="minor"/>
        </p:style>
        <p:txBody>
          <a:bodyPr lIns="90000" rIns="90000" tIns="45000" bIns="45000"/>
          <a:p>
            <a:pPr marL="457200">
              <a:lnSpc>
                <a:spcPct val="100000"/>
              </a:lnSpc>
              <a:spcBef>
                <a:spcPts val="1199"/>
              </a:spcBef>
              <a:spcAft>
                <a:spcPts val="1199"/>
              </a:spcAft>
            </a:pPr>
            <a:r>
              <a:rPr b="0" lang="en-US" sz="2400" spc="-1" strike="noStrike">
                <a:solidFill>
                  <a:srgbClr val="000000"/>
                </a:solidFill>
                <a:latin typeface="Raleway Medium"/>
              </a:rPr>
              <a:t>Gaminių projektavimas </a:t>
            </a:r>
            <a:r>
              <a:rPr b="0" lang="en-US" sz="2400" spc="-1" strike="noStrike">
                <a:solidFill>
                  <a:srgbClr val="000000"/>
                </a:solidFill>
                <a:latin typeface="Raleway Light"/>
              </a:rPr>
              <a:t>apibrėžiamas kaip gamybos proceso dalis, kuri apima produkto išvaizdos, pakuotės, vartojimo instrukcijos projektavimą, kūrimą ir pateikimą vartotojams.</a:t>
            </a:r>
            <a:endParaRPr b="0" lang="en-US" sz="2400" spc="-1" strike="noStrike">
              <a:latin typeface="Arial"/>
            </a:endParaRPr>
          </a:p>
        </p:txBody>
      </p:sp>
      <p:sp>
        <p:nvSpPr>
          <p:cNvPr id="65" name="CustomShape 2"/>
          <p:cNvSpPr/>
          <p:nvPr/>
        </p:nvSpPr>
        <p:spPr>
          <a:xfrm>
            <a:off x="7154280" y="1157760"/>
            <a:ext cx="209376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466221"/>
                </a:solidFill>
                <a:latin typeface="Raleway Medium"/>
              </a:rPr>
              <a:t>Projektavimas</a:t>
            </a:r>
            <a:endParaRPr b="0" lang="en-US" sz="2400" spc="-1" strike="noStrike">
              <a:latin typeface="Arial"/>
            </a:endParaRPr>
          </a:p>
        </p:txBody>
      </p:sp>
      <p:pic>
        <p:nvPicPr>
          <p:cNvPr id="66" name="Picture 8" descr=""/>
          <p:cNvPicPr/>
          <p:nvPr/>
        </p:nvPicPr>
        <p:blipFill>
          <a:blip r:embed="rId2"/>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pic>
        <p:nvPicPr>
          <p:cNvPr id="67" name="Picture 8" descr=""/>
          <p:cNvPicPr/>
          <p:nvPr/>
        </p:nvPicPr>
        <p:blipFill>
          <a:blip r:embed="rId1"/>
          <a:stretch/>
        </p:blipFill>
        <p:spPr>
          <a:xfrm>
            <a:off x="7388280" y="2492280"/>
            <a:ext cx="4803480" cy="3174840"/>
          </a:xfrm>
          <a:prstGeom prst="rect">
            <a:avLst/>
          </a:prstGeom>
          <a:ln>
            <a:noFill/>
          </a:ln>
        </p:spPr>
      </p:pic>
      <p:sp>
        <p:nvSpPr>
          <p:cNvPr id="68" name="CustomShape 1"/>
          <p:cNvSpPr/>
          <p:nvPr/>
        </p:nvSpPr>
        <p:spPr>
          <a:xfrm>
            <a:off x="771480" y="1702080"/>
            <a:ext cx="8010000" cy="3654360"/>
          </a:xfrm>
          <a:prstGeom prst="rect">
            <a:avLst/>
          </a:prstGeom>
          <a:noFill/>
          <a:ln>
            <a:noFill/>
          </a:ln>
        </p:spPr>
        <p:style>
          <a:lnRef idx="0"/>
          <a:fillRef idx="0"/>
          <a:effectRef idx="0"/>
          <a:fontRef idx="minor"/>
        </p:style>
        <p:txBody>
          <a:bodyPr lIns="90000" rIns="90000" tIns="45000" bIns="45000"/>
          <a:p>
            <a:pPr>
              <a:lnSpc>
                <a:spcPct val="130000"/>
              </a:lnSpc>
            </a:pPr>
            <a:r>
              <a:rPr b="0" lang="en-US" sz="1800" spc="-1" strike="noStrike">
                <a:solidFill>
                  <a:srgbClr val="000000"/>
                </a:solidFill>
                <a:latin typeface="Raleway Light"/>
              </a:rPr>
              <a:t>Priežastys, dėl kurių tikslinga investuoti į </a:t>
            </a:r>
            <a:r>
              <a:rPr b="0" lang="en-US" sz="1800" spc="-1" strike="noStrike">
                <a:solidFill>
                  <a:srgbClr val="000000"/>
                </a:solidFill>
                <a:latin typeface="Raleway Medium"/>
              </a:rPr>
              <a:t>Švaresnės gamybos projektus</a:t>
            </a:r>
            <a:r>
              <a:rPr b="0" lang="en-US" sz="1800" spc="-1" strike="noStrike">
                <a:solidFill>
                  <a:srgbClr val="000000"/>
                </a:solidFill>
                <a:latin typeface="Raleway Light"/>
              </a:rPr>
              <a:t>:</a:t>
            </a:r>
            <a:endParaRPr b="0" lang="en-US" sz="1800" spc="-1" strike="noStrike">
              <a:latin typeface="Arial"/>
            </a:endParaRPr>
          </a:p>
          <a:p>
            <a:pPr marL="285840" indent="-285480">
              <a:lnSpc>
                <a:spcPct val="130000"/>
              </a:lnSpc>
              <a:buSzPct val="100045"/>
              <a:buBlip>
                <a:blip r:embed="rId2"/>
              </a:buBlip>
            </a:pPr>
            <a:r>
              <a:rPr b="0" lang="en-US" sz="1800" spc="-1" strike="noStrike">
                <a:solidFill>
                  <a:srgbClr val="000000"/>
                </a:solidFill>
                <a:latin typeface="Raleway Light"/>
              </a:rPr>
              <a:t>produkto ir technologinių procesų tobulinimas; </a:t>
            </a:r>
            <a:endParaRPr b="0" lang="en-US" sz="1800" spc="-1" strike="noStrike">
              <a:latin typeface="Arial"/>
            </a:endParaRPr>
          </a:p>
          <a:p>
            <a:pPr marL="285840" indent="-285480">
              <a:lnSpc>
                <a:spcPct val="130000"/>
              </a:lnSpc>
              <a:buSzPct val="100045"/>
              <a:buBlip>
                <a:blip r:embed="rId3"/>
              </a:buBlip>
            </a:pPr>
            <a:r>
              <a:rPr b="0" lang="en-US" sz="1800" spc="-1" strike="noStrike">
                <a:solidFill>
                  <a:srgbClr val="000000"/>
                </a:solidFill>
                <a:latin typeface="Raleway Light"/>
              </a:rPr>
              <a:t>žaliavų, energijos ir vandens sąnaudų mažinimas, taip mažinant pagaminto produkto kainą;</a:t>
            </a:r>
            <a:endParaRPr b="0" lang="en-US" sz="1800" spc="-1" strike="noStrike">
              <a:latin typeface="Arial"/>
            </a:endParaRPr>
          </a:p>
          <a:p>
            <a:pPr marL="285840" indent="-285480">
              <a:lnSpc>
                <a:spcPct val="130000"/>
              </a:lnSpc>
              <a:buSzPct val="100045"/>
              <a:buBlip>
                <a:blip r:embed="rId4"/>
              </a:buBlip>
            </a:pPr>
            <a:r>
              <a:rPr b="0" lang="en-US" sz="1800" spc="-1" strike="noStrike">
                <a:solidFill>
                  <a:srgbClr val="000000"/>
                </a:solidFill>
                <a:latin typeface="Raleway Light"/>
              </a:rPr>
              <a:t>produkto konkurencingumo rinkoje padidėjimas;</a:t>
            </a:r>
            <a:endParaRPr b="0" lang="en-US" sz="1800" spc="-1" strike="noStrike">
              <a:latin typeface="Arial"/>
            </a:endParaRPr>
          </a:p>
          <a:p>
            <a:pPr marL="285840" indent="-285480">
              <a:lnSpc>
                <a:spcPct val="130000"/>
              </a:lnSpc>
              <a:buSzPct val="100045"/>
              <a:buBlip>
                <a:blip r:embed="rId5"/>
              </a:buBlip>
            </a:pPr>
            <a:r>
              <a:rPr b="0" lang="en-US" sz="1800" spc="-1" strike="noStrike">
                <a:solidFill>
                  <a:srgbClr val="000000"/>
                </a:solidFill>
                <a:latin typeface="Raleway Light"/>
              </a:rPr>
              <a:t>gerėja santykiai su aplinkos apsaugos įstatymų saugotojais;</a:t>
            </a:r>
            <a:endParaRPr b="0" lang="en-US" sz="1800" spc="-1" strike="noStrike">
              <a:latin typeface="Arial"/>
            </a:endParaRPr>
          </a:p>
          <a:p>
            <a:pPr marL="285840" indent="-285480">
              <a:lnSpc>
                <a:spcPct val="130000"/>
              </a:lnSpc>
              <a:buSzPct val="100045"/>
              <a:buBlip>
                <a:blip r:embed="rId6"/>
              </a:buBlip>
            </a:pPr>
            <a:r>
              <a:rPr b="0" lang="en-US" sz="1800" spc="-1" strike="noStrike">
                <a:solidFill>
                  <a:srgbClr val="000000"/>
                </a:solidFill>
                <a:latin typeface="Raleway Light"/>
              </a:rPr>
              <a:t>mažinamos sąnaudos, susijusios su apdorojimu, saugojimu ir perdirbimu ar perdavimu kenksmingų atliekų, susidarančių gamybos metu;</a:t>
            </a:r>
            <a:endParaRPr b="0" lang="en-US" sz="1800" spc="-1" strike="noStrike">
              <a:latin typeface="Arial"/>
            </a:endParaRPr>
          </a:p>
          <a:p>
            <a:pPr marL="285840" indent="-285480">
              <a:lnSpc>
                <a:spcPct val="130000"/>
              </a:lnSpc>
              <a:buSzPct val="100045"/>
              <a:buBlip>
                <a:blip r:embed="rId7"/>
              </a:buBlip>
            </a:pPr>
            <a:r>
              <a:rPr b="0" lang="en-US" sz="1800" spc="-1" strike="noStrike">
                <a:solidFill>
                  <a:srgbClr val="000000"/>
                </a:solidFill>
                <a:latin typeface="Raleway Light"/>
              </a:rPr>
              <a:t>gerėja dirbančiųjų sveikata, saugumas ir moraliniai santykiai tarp darbdavių ir dirbančiųjų;</a:t>
            </a:r>
            <a:endParaRPr b="0" lang="en-US" sz="1800" spc="-1" strike="noStrike">
              <a:latin typeface="Arial"/>
            </a:endParaRPr>
          </a:p>
          <a:p>
            <a:pPr marL="285840" indent="-285480">
              <a:lnSpc>
                <a:spcPct val="130000"/>
              </a:lnSpc>
              <a:buSzPct val="100045"/>
              <a:buBlip>
                <a:blip r:embed="rId8"/>
              </a:buBlip>
            </a:pPr>
            <a:r>
              <a:rPr b="0" lang="en-US" sz="1800" spc="-1" strike="noStrike">
                <a:solidFill>
                  <a:srgbClr val="000000"/>
                </a:solidFill>
                <a:latin typeface="Raleway Light"/>
              </a:rPr>
              <a:t>gerėja kompanijos įvaizdis;</a:t>
            </a:r>
            <a:endParaRPr b="0" lang="en-US" sz="1800" spc="-1" strike="noStrike">
              <a:latin typeface="Arial"/>
            </a:endParaRPr>
          </a:p>
          <a:p>
            <a:pPr marL="285840" indent="-285480">
              <a:lnSpc>
                <a:spcPct val="130000"/>
              </a:lnSpc>
              <a:buSzPct val="100045"/>
              <a:buBlip>
                <a:blip r:embed="rId9"/>
              </a:buBlip>
            </a:pPr>
            <a:r>
              <a:rPr b="0" lang="en-US" sz="1800" spc="-1" strike="noStrike">
                <a:solidFill>
                  <a:srgbClr val="000000"/>
                </a:solidFill>
                <a:latin typeface="Raleway Light"/>
              </a:rPr>
              <a:t>mažinami kaštai, susiję su susidarančių atliekų tvarkymu.</a:t>
            </a:r>
            <a:endParaRPr b="0" lang="en-US" sz="1800" spc="-1" strike="noStrike">
              <a:latin typeface="Arial"/>
            </a:endParaRPr>
          </a:p>
        </p:txBody>
      </p:sp>
      <p:sp>
        <p:nvSpPr>
          <p:cNvPr id="69" name="CustomShape 2"/>
          <p:cNvSpPr/>
          <p:nvPr/>
        </p:nvSpPr>
        <p:spPr>
          <a:xfrm>
            <a:off x="798840" y="330480"/>
            <a:ext cx="133308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466221"/>
                </a:solidFill>
                <a:latin typeface="Raleway Medium"/>
              </a:rPr>
              <a:t>Gamyba</a:t>
            </a:r>
            <a:endParaRPr b="0" lang="en-US" sz="2400" spc="-1" strike="noStrike">
              <a:latin typeface="Arial"/>
            </a:endParaRPr>
          </a:p>
        </p:txBody>
      </p:sp>
      <p:sp>
        <p:nvSpPr>
          <p:cNvPr id="70" name="CustomShape 3"/>
          <p:cNvSpPr/>
          <p:nvPr/>
        </p:nvSpPr>
        <p:spPr>
          <a:xfrm>
            <a:off x="771480" y="923760"/>
            <a:ext cx="1081044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Raleway Light"/>
              </a:rPr>
              <a:t>Taikant švaresnės gamybos reikalavimus, pagamintas „žalesnis“ produktas turės didesnę paklausą rinkoje, nes tai – </a:t>
            </a:r>
            <a:r>
              <a:rPr b="0" lang="en-US" sz="1800" spc="-1" strike="noStrike">
                <a:solidFill>
                  <a:srgbClr val="000000"/>
                </a:solidFill>
                <a:latin typeface="Raleway Medium"/>
              </a:rPr>
              <a:t>ateities produktas</a:t>
            </a:r>
            <a:r>
              <a:rPr b="0" lang="en-US" sz="1800" spc="-1" strike="noStrike">
                <a:solidFill>
                  <a:srgbClr val="000000"/>
                </a:solidFill>
                <a:latin typeface="Raleway Light"/>
              </a:rPr>
              <a:t>. </a:t>
            </a:r>
            <a:endParaRPr b="0" lang="en-US" sz="1800" spc="-1" strike="noStrike">
              <a:latin typeface="Arial"/>
            </a:endParaRPr>
          </a:p>
        </p:txBody>
      </p:sp>
      <p:pic>
        <p:nvPicPr>
          <p:cNvPr id="71" name="Picture 10" descr=""/>
          <p:cNvPicPr/>
          <p:nvPr/>
        </p:nvPicPr>
        <p:blipFill>
          <a:blip r:embed="rId10"/>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6cfe2"/>
        </a:solidFill>
      </p:bgPr>
    </p:bg>
    <p:spTree>
      <p:nvGrpSpPr>
        <p:cNvPr id="1" name=""/>
        <p:cNvGrpSpPr/>
        <p:nvPr/>
      </p:nvGrpSpPr>
      <p:grpSpPr>
        <a:xfrm>
          <a:off x="0" y="0"/>
          <a:ext cx="0" cy="0"/>
          <a:chOff x="0" y="0"/>
          <a:chExt cx="0" cy="0"/>
        </a:xfrm>
      </p:grpSpPr>
      <p:sp>
        <p:nvSpPr>
          <p:cNvPr id="72" name="CustomShape 1"/>
          <p:cNvSpPr/>
          <p:nvPr/>
        </p:nvSpPr>
        <p:spPr>
          <a:xfrm>
            <a:off x="330840" y="1340640"/>
            <a:ext cx="6248520" cy="3138840"/>
          </a:xfrm>
          <a:prstGeom prst="rect">
            <a:avLst/>
          </a:prstGeom>
          <a:noFill/>
          <a:ln>
            <a:noFill/>
          </a:ln>
        </p:spPr>
        <p:style>
          <a:lnRef idx="0"/>
          <a:fillRef idx="0"/>
          <a:effectRef idx="0"/>
          <a:fontRef idx="minor"/>
        </p:style>
        <p:txBody>
          <a:bodyPr lIns="90000" rIns="90000" tIns="45000" bIns="45000"/>
          <a:p>
            <a:pPr marL="457200">
              <a:lnSpc>
                <a:spcPct val="100000"/>
              </a:lnSpc>
              <a:spcBef>
                <a:spcPts val="1199"/>
              </a:spcBef>
              <a:spcAft>
                <a:spcPts val="1199"/>
              </a:spcAft>
            </a:pPr>
            <a:r>
              <a:rPr b="0" lang="en-US" sz="2000" spc="-1" strike="noStrike">
                <a:solidFill>
                  <a:srgbClr val="000000"/>
                </a:solidFill>
                <a:latin typeface="Raleway Light"/>
              </a:rPr>
              <a:t>Šiame etape apsprendžia daiktų ir maisto keliavimo būdus bei kaip gaminiai būtų gabenami kuo saugiau, nepažeidžiant pakuotės. </a:t>
            </a:r>
            <a:endParaRPr b="0" lang="en-US" sz="2000" spc="-1" strike="noStrike">
              <a:latin typeface="Arial"/>
            </a:endParaRPr>
          </a:p>
          <a:p>
            <a:pPr marL="457200">
              <a:lnSpc>
                <a:spcPct val="100000"/>
              </a:lnSpc>
              <a:spcBef>
                <a:spcPts val="1199"/>
              </a:spcBef>
              <a:spcAft>
                <a:spcPts val="1199"/>
              </a:spcAft>
            </a:pPr>
            <a:r>
              <a:rPr b="0" lang="en-US" sz="2000" spc="-1" strike="noStrike">
                <a:solidFill>
                  <a:srgbClr val="000000"/>
                </a:solidFill>
                <a:latin typeface="Raleway Light"/>
              </a:rPr>
              <a:t>Jei kelionę sutrumpintumėme, pavyktų sumažinti ir pakuočių, kurias reiktų naudoti kaip galima ilgiau, skaičių. </a:t>
            </a:r>
            <a:endParaRPr b="0" lang="en-US" sz="2000" spc="-1" strike="noStrike">
              <a:latin typeface="Arial"/>
            </a:endParaRPr>
          </a:p>
          <a:p>
            <a:pPr marL="457200">
              <a:lnSpc>
                <a:spcPct val="100000"/>
              </a:lnSpc>
              <a:spcBef>
                <a:spcPts val="1199"/>
              </a:spcBef>
              <a:spcAft>
                <a:spcPts val="1199"/>
              </a:spcAft>
            </a:pPr>
            <a:r>
              <a:rPr b="0" lang="en-US" sz="2000" spc="-1" strike="noStrike">
                <a:solidFill>
                  <a:srgbClr val="000000"/>
                </a:solidFill>
                <a:latin typeface="Raleway Medium"/>
              </a:rPr>
              <a:t>Pakuotė</a:t>
            </a:r>
            <a:r>
              <a:rPr b="0" lang="en-US" sz="2000" spc="-1" strike="noStrike">
                <a:solidFill>
                  <a:srgbClr val="000000"/>
                </a:solidFill>
                <a:latin typeface="Raleway Light"/>
              </a:rPr>
              <a:t> – gaminys, pagamintas iš įvairių medžiagų ir skirtas gaminiams pakuoti, apsaugoti, tvarkyti, gabenti, pateikti vartotojams ar gaminių naudotojams</a:t>
            </a:r>
            <a:r>
              <a:rPr b="0" lang="en-US" sz="2000" spc="-1" strike="noStrike">
                <a:solidFill>
                  <a:srgbClr val="ffffff"/>
                </a:solidFill>
                <a:latin typeface="Raleway Light"/>
              </a:rPr>
              <a:t>.</a:t>
            </a:r>
            <a:endParaRPr b="0" lang="en-US" sz="2000" spc="-1" strike="noStrike">
              <a:latin typeface="Arial"/>
            </a:endParaRPr>
          </a:p>
        </p:txBody>
      </p:sp>
      <p:sp>
        <p:nvSpPr>
          <p:cNvPr id="73" name="CustomShape 2"/>
          <p:cNvSpPr/>
          <p:nvPr/>
        </p:nvSpPr>
        <p:spPr>
          <a:xfrm>
            <a:off x="834120" y="690480"/>
            <a:ext cx="158472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466221"/>
                </a:solidFill>
                <a:latin typeface="Raleway Medium"/>
              </a:rPr>
              <a:t>Platinimas</a:t>
            </a:r>
            <a:endParaRPr b="0" lang="en-US" sz="2400" spc="-1" strike="noStrike">
              <a:latin typeface="Arial"/>
            </a:endParaRPr>
          </a:p>
        </p:txBody>
      </p:sp>
      <p:pic>
        <p:nvPicPr>
          <p:cNvPr id="74" name="Picture 4" descr=""/>
          <p:cNvPicPr/>
          <p:nvPr/>
        </p:nvPicPr>
        <p:blipFill>
          <a:blip r:embed="rId1"/>
          <a:srcRect l="14721" t="0" r="11823" b="1057"/>
          <a:stretch/>
        </p:blipFill>
        <p:spPr>
          <a:xfrm>
            <a:off x="6572160" y="921240"/>
            <a:ext cx="5288760" cy="4802760"/>
          </a:xfrm>
          <a:prstGeom prst="rect">
            <a:avLst/>
          </a:prstGeom>
          <a:ln>
            <a:noFill/>
          </a:ln>
        </p:spPr>
      </p:pic>
      <p:pic>
        <p:nvPicPr>
          <p:cNvPr id="75" name="Picture 11" descr=""/>
          <p:cNvPicPr/>
          <p:nvPr/>
        </p:nvPicPr>
        <p:blipFill>
          <a:blip r:embed="rId2"/>
          <a:stretch/>
        </p:blipFill>
        <p:spPr>
          <a:xfrm>
            <a:off x="5703120" y="6219360"/>
            <a:ext cx="1020960" cy="313200"/>
          </a:xfrm>
          <a:prstGeom prst="rect">
            <a:avLst/>
          </a:prstGeom>
          <a:ln>
            <a:noFill/>
          </a:ln>
        </p:spPr>
      </p:pic>
    </p:spTree>
  </p:cSld>
  <mc:AlternateContent>
    <mc:Choice Requires="p14">
      <p:transition p14:dur="10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22044</TotalTime>
  <Application>LibreOffice/6.1.0.3$Windows_X86_64 LibreOffice_project/efb621ed25068d70781dc026f7e9c5187a4decd1</Application>
  <Words>730</Words>
  <Paragraphs>67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2019-05-06T11:49:12Z</dcterms:created>
  <dc:creator>Jurgita Baltrukeviciute</dc:creator>
  <dc:description/>
  <dc:language>en-US</dc:language>
  <cp:lastModifiedBy>Edita Jusciute</cp:lastModifiedBy>
  <dcterms:modified xsi:type="dcterms:W3CDTF">2020-04-05T14:06:51Z</dcterms:modified>
  <cp:revision>257</cp:revision>
  <dc:subject/>
  <dc:title>ŽALIOSIOS OLIMPIADOS ‘19  PUSFINALIS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